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70" r:id="rId9"/>
    <p:sldId id="264" r:id="rId10"/>
    <p:sldId id="271" r:id="rId11"/>
    <p:sldId id="261" r:id="rId12"/>
    <p:sldId id="272" r:id="rId13"/>
    <p:sldId id="263" r:id="rId14"/>
  </p:sldIdLst>
  <p:sldSz cx="12192000" cy="6858000"/>
  <p:notesSz cx="9929813" cy="6797675"/>
  <p:embeddedFontLst>
    <p:embeddedFont>
      <p:font typeface="Cambria" panose="02040503050406030204" pitchFamily="18" charset="0"/>
      <p:regular r:id="rId16"/>
      <p:bold r:id="rId17"/>
      <p:italic r:id="rId18"/>
      <p:boldItalic r:id="rId19"/>
    </p:embeddedFont>
    <p:embeddedFont>
      <p:font typeface="Gill Sans" panose="020B0604020202020204" charset="0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jasJG/K61AqpbmpF5B4P0nv05D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4302919" cy="341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5624596" y="1"/>
            <a:ext cx="4302919" cy="341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5624596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" name="Google Shape;110;p1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:notes"/>
          <p:cNvSpPr txBox="1">
            <a:spLocks noGrp="1"/>
          </p:cNvSpPr>
          <p:nvPr>
            <p:ph type="sldNum" idx="12"/>
          </p:nvPr>
        </p:nvSpPr>
        <p:spPr>
          <a:xfrm>
            <a:off x="5624596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:notes"/>
          <p:cNvSpPr txBox="1">
            <a:spLocks noGrp="1"/>
          </p:cNvSpPr>
          <p:nvPr>
            <p:ph type="sldNum" idx="12"/>
          </p:nvPr>
        </p:nvSpPr>
        <p:spPr>
          <a:xfrm>
            <a:off x="5624596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4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>
            <a:spLocks noGrp="1"/>
          </p:cNvSpPr>
          <p:nvPr>
            <p:ph type="body" idx="1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8287" cy="22939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Phải điền số cụ thể thông số laser trước khi trình Hội đồng.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Nếu máy laser là thiết bị mang từ ngoài vào, phải xuất trình đủ: catalogue tiêu chuẩn kỹ thuật, số lưu hành/giấy phép nhập khẩu, thông tin nhà cung cấp và hình ảnh thiết bị. Chuẩn bị bản giấy đính kèm hồ sơ.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Hội đồng yêu cầu nêu rõ điểm khác quy trình hiện hành — trình bày chậm phần này.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0"/>
          <p:cNvSpPr txBox="1">
            <a:spLocks noGrp="1"/>
          </p:cNvSpPr>
          <p:nvPr>
            <p:ph type="ctrTitle"/>
          </p:nvPr>
        </p:nvSpPr>
        <p:spPr>
          <a:xfrm>
            <a:off x="457200" y="1070901"/>
            <a:ext cx="11265407" cy="149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Gill San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>
            <a:spLocks noGrp="1"/>
          </p:cNvSpPr>
          <p:nvPr>
            <p:ph type="pic" idx="2"/>
          </p:nvPr>
        </p:nvSpPr>
        <p:spPr>
          <a:xfrm>
            <a:off x="448055" y="3103684"/>
            <a:ext cx="11274551" cy="3287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9"/>
          <p:cNvSpPr/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sz="2400" b="0"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>
            <a:off x="4900928" y="1179829"/>
            <a:ext cx="6650991" cy="4658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5440" algn="l">
              <a:spcBef>
                <a:spcPts val="400"/>
              </a:spcBef>
              <a:spcAft>
                <a:spcPts val="0"/>
              </a:spcAft>
              <a:buSzPts val="1840"/>
              <a:buChar char="◼"/>
              <a:defRPr sz="2000">
                <a:solidFill>
                  <a:schemeClr val="dk2"/>
                </a:solidFill>
              </a:defRPr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 sz="1800">
                <a:solidFill>
                  <a:schemeClr val="dk2"/>
                </a:solidFill>
              </a:defRPr>
            </a:lvl2pPr>
            <a:lvl3pPr marL="1371600" lvl="2" indent="-322072" algn="l">
              <a:spcBef>
                <a:spcPts val="600"/>
              </a:spcBef>
              <a:spcAft>
                <a:spcPts val="0"/>
              </a:spcAft>
              <a:buSzPts val="1472"/>
              <a:buChar char="◼"/>
              <a:defRPr sz="1600">
                <a:solidFill>
                  <a:schemeClr val="dk2"/>
                </a:solidFill>
              </a:defRPr>
            </a:lvl3pPr>
            <a:lvl4pPr marL="1828800" lvl="3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4pPr>
            <a:lvl5pPr marL="2286000" lvl="4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5pPr>
            <a:lvl6pPr marL="2743200" lvl="5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6pPr>
            <a:lvl7pPr marL="3200400" lvl="6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7pPr>
            <a:lvl8pPr marL="3657600" lvl="7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8pPr>
            <a:lvl9pPr marL="4114800" lvl="8" indent="-310388" algn="l">
              <a:spcBef>
                <a:spcPts val="600"/>
              </a:spcBef>
              <a:spcAft>
                <a:spcPts val="60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body" idx="2"/>
          </p:nvPr>
        </p:nvSpPr>
        <p:spPr>
          <a:xfrm>
            <a:off x="767857" y="2836654"/>
            <a:ext cx="3031852" cy="3001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FFFFFF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012"/>
              <a:buNone/>
              <a:defRPr sz="11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dt" idx="10"/>
          </p:nvPr>
        </p:nvSpPr>
        <p:spPr>
          <a:xfrm>
            <a:off x="7605951" y="6456916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ftr" idx="11"/>
          </p:nvPr>
        </p:nvSpPr>
        <p:spPr>
          <a:xfrm>
            <a:off x="581192" y="6452590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sldNum" idx="12"/>
          </p:nvPr>
        </p:nvSpPr>
        <p:spPr>
          <a:xfrm>
            <a:off x="10558300" y="6456916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Gill Sans"/>
              <a:buNone/>
              <a:defRPr sz="2400" b="0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0"/>
          <p:cNvSpPr>
            <a:spLocks noGrp="1"/>
          </p:cNvSpPr>
          <p:nvPr>
            <p:ph type="pic" idx="2"/>
          </p:nvPr>
        </p:nvSpPr>
        <p:spPr>
          <a:xfrm>
            <a:off x="447817" y="641350"/>
            <a:ext cx="11290859" cy="3651249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0"/>
          <p:cNvSpPr txBox="1">
            <a:spLocks noGrp="1"/>
          </p:cNvSpPr>
          <p:nvPr>
            <p:ph type="body" idx="1"/>
          </p:nvPr>
        </p:nvSpPr>
        <p:spPr>
          <a:xfrm>
            <a:off x="581192" y="5260127"/>
            <a:ext cx="11029617" cy="998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20"/>
              </a:spcBef>
              <a:spcAft>
                <a:spcPts val="0"/>
              </a:spcAft>
              <a:buSzPts val="1472"/>
              <a:buNone/>
              <a:defRPr sz="1600"/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104"/>
              <a:buNone/>
              <a:defRPr sz="1200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>
            <a:endParaRPr/>
          </a:p>
        </p:txBody>
      </p:sp>
      <p:sp>
        <p:nvSpPr>
          <p:cNvPr id="89" name="Google Shape;89;p20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0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1"/>
          <p:cNvSpPr txBox="1"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1"/>
          <p:cNvSpPr txBox="1">
            <a:spLocks noGrp="1"/>
          </p:cNvSpPr>
          <p:nvPr>
            <p:ph type="body" idx="1"/>
          </p:nvPr>
        </p:nvSpPr>
        <p:spPr>
          <a:xfrm rot="5400000">
            <a:off x="4269977" y="-1352782"/>
            <a:ext cx="3652047" cy="1102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22072" algn="l">
              <a:spcBef>
                <a:spcPts val="600"/>
              </a:spcBef>
              <a:spcAft>
                <a:spcPts val="0"/>
              </a:spcAft>
              <a:buSzPts val="1472"/>
              <a:buChar char="◼"/>
              <a:defRPr/>
            </a:lvl2pPr>
            <a:lvl3pPr marL="1371600" lvl="2" indent="-310388" algn="l">
              <a:spcBef>
                <a:spcPts val="600"/>
              </a:spcBef>
              <a:spcAft>
                <a:spcPts val="0"/>
              </a:spcAft>
              <a:buSzPts val="1288"/>
              <a:buChar char="◼"/>
              <a:defRPr/>
            </a:lvl3pPr>
            <a:lvl4pPr marL="1828800" lvl="3" indent="-298703" algn="l">
              <a:spcBef>
                <a:spcPts val="600"/>
              </a:spcBef>
              <a:spcAft>
                <a:spcPts val="0"/>
              </a:spcAft>
              <a:buSzPts val="1104"/>
              <a:buChar char="◼"/>
              <a:defRPr/>
            </a:lvl4pPr>
            <a:lvl5pPr marL="2286000" lvl="4" indent="-298704" algn="l">
              <a:spcBef>
                <a:spcPts val="600"/>
              </a:spcBef>
              <a:spcAft>
                <a:spcPts val="0"/>
              </a:spcAft>
              <a:buSzPts val="1104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1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1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_TITLE_AND_VERTICAL_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2"/>
          <p:cNvSpPr/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2"/>
          <p:cNvSpPr txBox="1">
            <a:spLocks noGrp="1"/>
          </p:cNvSpPr>
          <p:nvPr>
            <p:ph type="title"/>
          </p:nvPr>
        </p:nvSpPr>
        <p:spPr>
          <a:xfrm rot="5400000">
            <a:off x="7362637" y="1705163"/>
            <a:ext cx="4807326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Gill Sans"/>
              <a:buNone/>
              <a:defRPr>
                <a:solidFill>
                  <a:srgbClr val="FFFFF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2"/>
          <p:cNvSpPr txBox="1">
            <a:spLocks noGrp="1"/>
          </p:cNvSpPr>
          <p:nvPr>
            <p:ph type="body" idx="1"/>
          </p:nvPr>
        </p:nvSpPr>
        <p:spPr>
          <a:xfrm rot="5400000">
            <a:off x="1952072" y="-313549"/>
            <a:ext cx="4807326" cy="7161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102" name="Google Shape;102;p22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2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22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697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1"/>
          <p:cNvSpPr txBox="1">
            <a:spLocks noGrp="1"/>
          </p:cNvSpPr>
          <p:nvPr>
            <p:ph type="title"/>
          </p:nvPr>
        </p:nvSpPr>
        <p:spPr>
          <a:xfrm>
            <a:off x="581192" y="702156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  <a:defRPr sz="36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1"/>
          <p:cNvSpPr txBox="1">
            <a:spLocks noGrp="1"/>
          </p:cNvSpPr>
          <p:nvPr>
            <p:ph type="body" idx="1"/>
          </p:nvPr>
        </p:nvSpPr>
        <p:spPr>
          <a:xfrm>
            <a:off x="581192" y="1590040"/>
            <a:ext cx="11029615" cy="438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8808" algn="just">
              <a:spcBef>
                <a:spcPts val="480"/>
              </a:spcBef>
              <a:spcAft>
                <a:spcPts val="0"/>
              </a:spcAft>
              <a:buSzPts val="2208"/>
              <a:buChar char="◼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45440" algn="just">
              <a:spcBef>
                <a:spcPts val="600"/>
              </a:spcBef>
              <a:spcAft>
                <a:spcPts val="0"/>
              </a:spcAft>
              <a:buSzPts val="1840"/>
              <a:buChar char="◼"/>
              <a:defRPr sz="20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33756" algn="just">
              <a:spcBef>
                <a:spcPts val="600"/>
              </a:spcBef>
              <a:spcAft>
                <a:spcPts val="0"/>
              </a:spcAft>
              <a:buSzPts val="1656"/>
              <a:buChar char="◼"/>
              <a:defRPr sz="18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22072" algn="just">
              <a:spcBef>
                <a:spcPts val="600"/>
              </a:spcBef>
              <a:spcAft>
                <a:spcPts val="0"/>
              </a:spcAft>
              <a:buSzPts val="1472"/>
              <a:buChar char="◼"/>
              <a:defRPr sz="16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22072" algn="just">
              <a:spcBef>
                <a:spcPts val="600"/>
              </a:spcBef>
              <a:spcAft>
                <a:spcPts val="0"/>
              </a:spcAft>
              <a:buSzPts val="1472"/>
              <a:buChar char="◼"/>
              <a:defRPr sz="16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">
  <p:cSld name="Closing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 txBox="1">
            <a:spLocks noGrp="1"/>
          </p:cNvSpPr>
          <p:nvPr>
            <p:ph type="title"/>
          </p:nvPr>
        </p:nvSpPr>
        <p:spPr>
          <a:xfrm>
            <a:off x="462151" y="666984"/>
            <a:ext cx="3672970" cy="2125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Gill San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body" idx="1"/>
          </p:nvPr>
        </p:nvSpPr>
        <p:spPr>
          <a:xfrm>
            <a:off x="462151" y="2862479"/>
            <a:ext cx="3672970" cy="3491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656"/>
              <a:buNone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34" name="Google Shape;34;p12"/>
          <p:cNvSpPr>
            <a:spLocks noGrp="1"/>
          </p:cNvSpPr>
          <p:nvPr>
            <p:ph type="pic" idx="2"/>
          </p:nvPr>
        </p:nvSpPr>
        <p:spPr>
          <a:xfrm>
            <a:off x="4231970" y="666985"/>
            <a:ext cx="7497880" cy="56873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sp>
      <p:sp>
        <p:nvSpPr>
          <p:cNvPr id="35" name="Google Shape;35;p12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sldNum" idx="12"/>
          </p:nvPr>
        </p:nvSpPr>
        <p:spPr>
          <a:xfrm>
            <a:off x="1067734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3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Gill Sans"/>
              <a:buNone/>
              <a:defRPr sz="3600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320"/>
              </a:spcBef>
              <a:spcAft>
                <a:spcPts val="0"/>
              </a:spcAft>
              <a:buSzPts val="1472"/>
              <a:buNone/>
              <a:defRPr sz="1600" cap="none">
                <a:solidFill>
                  <a:schemeClr val="accen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472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288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104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4"/>
          <p:cNvSpPr/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Gill Sans"/>
              <a:buNone/>
              <a:defRPr sz="3600" b="0" cap="none"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60"/>
              </a:spcBef>
              <a:spcAft>
                <a:spcPts val="0"/>
              </a:spcAft>
              <a:buSzPts val="1656"/>
              <a:buNone/>
              <a:defRPr sz="1800" cap="none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 txBox="1"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body" idx="1"/>
          </p:nvPr>
        </p:nvSpPr>
        <p:spPr>
          <a:xfrm>
            <a:off x="581193" y="2228003"/>
            <a:ext cx="5194767" cy="363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55" name="Google Shape;55;p15"/>
          <p:cNvSpPr txBox="1">
            <a:spLocks noGrp="1"/>
          </p:cNvSpPr>
          <p:nvPr>
            <p:ph type="body" idx="2"/>
          </p:nvPr>
        </p:nvSpPr>
        <p:spPr>
          <a:xfrm>
            <a:off x="6416039" y="2228003"/>
            <a:ext cx="5194769" cy="3633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 txBox="1"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840"/>
              <a:buNone/>
              <a:defRPr sz="2000" b="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sz="1600" b="1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body" idx="2"/>
          </p:nvPr>
        </p:nvSpPr>
        <p:spPr>
          <a:xfrm>
            <a:off x="581194" y="2926052"/>
            <a:ext cx="5194766" cy="293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3"/>
          </p:nvPr>
        </p:nvSpPr>
        <p:spPr>
          <a:xfrm>
            <a:off x="6416039" y="2250892"/>
            <a:ext cx="5194770" cy="553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Noto Sans Symbols"/>
              <a:buNone/>
              <a:defRPr sz="2000" b="0">
                <a:solidFill>
                  <a:srgbClr val="3F3F3F"/>
                </a:solidFill>
              </a:defRPr>
            </a:lvl1pPr>
            <a:lvl2pPr marL="914400" lvl="1" indent="-228600" algn="l">
              <a:spcBef>
                <a:spcPts val="600"/>
              </a:spcBef>
              <a:spcAft>
                <a:spcPts val="0"/>
              </a:spcAft>
              <a:buSzPts val="1840"/>
              <a:buNone/>
              <a:defRPr sz="2000" b="1"/>
            </a:lvl2pPr>
            <a:lvl3pPr marL="1371600" lvl="2" indent="-228600" algn="l">
              <a:spcBef>
                <a:spcPts val="600"/>
              </a:spcBef>
              <a:spcAft>
                <a:spcPts val="0"/>
              </a:spcAft>
              <a:buSzPts val="1656"/>
              <a:buNone/>
              <a:defRPr sz="1800" b="1"/>
            </a:lvl3pPr>
            <a:lvl4pPr marL="1828800" lvl="3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4pPr>
            <a:lvl5pPr marL="2286000" lvl="4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5pPr>
            <a:lvl6pPr marL="2743200" lvl="5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6pPr>
            <a:lvl7pPr marL="3200400" lvl="6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7pPr>
            <a:lvl8pPr marL="3657600" lvl="7" indent="-228600" algn="l">
              <a:spcBef>
                <a:spcPts val="600"/>
              </a:spcBef>
              <a:spcAft>
                <a:spcPts val="0"/>
              </a:spcAft>
              <a:buSzPts val="1472"/>
              <a:buNone/>
              <a:defRPr sz="1600" b="1"/>
            </a:lvl8pPr>
            <a:lvl9pPr marL="4114800" lvl="8" indent="-228600" algn="l">
              <a:spcBef>
                <a:spcPts val="600"/>
              </a:spcBef>
              <a:spcAft>
                <a:spcPts val="600"/>
              </a:spcAft>
              <a:buSzPts val="1472"/>
              <a:buNone/>
              <a:defRPr sz="1600" b="1"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4"/>
          </p:nvPr>
        </p:nvSpPr>
        <p:spPr>
          <a:xfrm>
            <a:off x="6416037" y="2926052"/>
            <a:ext cx="5194771" cy="293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3756" algn="l"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marL="914400" lvl="1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marL="1371600" lvl="2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marL="1828800" lvl="3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marL="2286000" lvl="4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marL="2743200" lvl="5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marL="3200400" lvl="6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marL="3657600" lvl="7" indent="-333756" algn="l"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marL="4114800" lvl="8" indent="-333756" algn="l"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Gill Sans"/>
              <a:buNone/>
              <a:defRPr sz="28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333756" algn="l" rtl="0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56"/>
              <a:buFont typeface="Noto Sans Symbols"/>
              <a:buChar char="◼"/>
              <a:defRPr sz="18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22072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72"/>
              <a:buFont typeface="Noto Sans Symbols"/>
              <a:buChar char="◼"/>
              <a:defRPr sz="16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10388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88"/>
              <a:buFont typeface="Noto Sans Symbols"/>
              <a:buChar char="◼"/>
              <a:defRPr sz="14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298703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298704" algn="l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29870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298704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298703" algn="l" rtl="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298703" algn="l" rtl="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ts val="1104"/>
              <a:buFont typeface="Noto Sans Symbols"/>
              <a:buChar char="◼"/>
              <a:defRPr sz="1200" b="0" i="0" u="none" strike="noStrike" cap="non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9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9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" name="Google Shape;18;p9"/>
          <p:cNvGrpSpPr/>
          <p:nvPr/>
        </p:nvGrpSpPr>
        <p:grpSpPr>
          <a:xfrm>
            <a:off x="428696" y="482137"/>
            <a:ext cx="11301155" cy="81191"/>
            <a:chOff x="428696" y="482137"/>
            <a:chExt cx="11301155" cy="81191"/>
          </a:xfrm>
        </p:grpSpPr>
        <p:sp>
          <p:nvSpPr>
            <p:cNvPr id="19" name="Google Shape;19;p9"/>
            <p:cNvSpPr/>
            <p:nvPr/>
          </p:nvSpPr>
          <p:spPr>
            <a:xfrm rot="10800000" flipH="1">
              <a:off x="428696" y="482137"/>
              <a:ext cx="3703321" cy="811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0" name="Google Shape;20;p9"/>
            <p:cNvSpPr/>
            <p:nvPr/>
          </p:nvSpPr>
          <p:spPr>
            <a:xfrm rot="10800000" flipH="1">
              <a:off x="4235926" y="482137"/>
              <a:ext cx="3703321" cy="81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1" name="Google Shape;21;p9"/>
            <p:cNvSpPr/>
            <p:nvPr/>
          </p:nvSpPr>
          <p:spPr>
            <a:xfrm rot="10800000" flipH="1">
              <a:off x="8026530" y="482137"/>
              <a:ext cx="3703321" cy="81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"/>
          <p:cNvSpPr txBox="1">
            <a:spLocks noGrp="1"/>
          </p:cNvSpPr>
          <p:nvPr>
            <p:ph type="ctrTitle"/>
          </p:nvPr>
        </p:nvSpPr>
        <p:spPr>
          <a:xfrm>
            <a:off x="305591" y="2306233"/>
            <a:ext cx="11580813" cy="680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lang="vi-VN" sz="20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Nghiên cứu kết quả điều trị không phẫu thuật có hỗ trợ laser Diode 940 nm ở bệnh nhân đái tháo đường típ 2 so với bệnh nhân không đái tháo đường tại Bệnh viện Răng Hàm Mặt Thành phố Hồ Chí Minh năm 2026 – 2027</a:t>
            </a:r>
            <a:br>
              <a:rPr lang="vi-VN" sz="2000" b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1">
              <a:solidFill>
                <a:srgbClr val="C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1" descr="A stethoscope on a clipboard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8164" b="28164"/>
          <a:stretch/>
        </p:blipFill>
        <p:spPr>
          <a:xfrm>
            <a:off x="448055" y="3103684"/>
            <a:ext cx="11274551" cy="3287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sp>
        <p:nvSpPr>
          <p:cNvPr id="115" name="Google Shape;115;p1"/>
          <p:cNvSpPr txBox="1"/>
          <p:nvPr/>
        </p:nvSpPr>
        <p:spPr>
          <a:xfrm>
            <a:off x="7320052" y="2642019"/>
            <a:ext cx="442389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NCV: Nguyễn Thị Kiều Giang</a:t>
            </a:r>
            <a:endParaRPr sz="2400" b="1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"/>
          <p:cNvSpPr txBox="1"/>
          <p:nvPr/>
        </p:nvSpPr>
        <p:spPr>
          <a:xfrm>
            <a:off x="2683097" y="714615"/>
            <a:ext cx="682580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SỞ Y TẾ THÀNH PHỐ HỒ CHÍ MINH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BỆNH VIỆN RĂNG HÀM MẶT</a:t>
            </a:r>
            <a:endParaRPr/>
          </a:p>
        </p:txBody>
      </p:sp>
      <p:pic>
        <p:nvPicPr>
          <p:cNvPr id="117" name="Google Shape;117;p1" descr="A red circle with white text and a black background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66456" y="667067"/>
            <a:ext cx="859724" cy="864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685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051560" y="475488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ĐIỂM MỚI SO VỚI QUY TRÌNH HIỆN HÀNH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548640" y="1207008"/>
            <a:ext cx="5394960" cy="2286000"/>
          </a:xfrm>
          <a:prstGeom prst="roundRect">
            <a:avLst>
              <a:gd name="adj" fmla="val 2400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868680" y="132588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60" dirty="0">
                <a:solidFill>
                  <a:srgbClr val="7A8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QUY TRÌNH THƯỜNG QUY HIỆN NAY</a:t>
            </a:r>
            <a:endParaRPr lang="en-US" sz="1150" dirty="0"/>
          </a:p>
        </p:txBody>
      </p:sp>
      <p:sp>
        <p:nvSpPr>
          <p:cNvPr id="6" name="Text 4"/>
          <p:cNvSpPr/>
          <p:nvPr/>
        </p:nvSpPr>
        <p:spPr>
          <a:xfrm>
            <a:off x="868680" y="1645920"/>
            <a:ext cx="48006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Khám, chẩn đoán, ghi nhận chỉ số nha chu.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Gây tê → cạo cao siêu âm → xử lý mặt gốc răng bằng curette.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Bơm rửa túi nha chu, hướng dẫn vệ sinh răng miệng.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Tái khám, đánh giá đáp ứng điều trị.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6263640" y="1207008"/>
            <a:ext cx="5394960" cy="2286000"/>
          </a:xfrm>
          <a:prstGeom prst="roundRect">
            <a:avLst>
              <a:gd name="adj" fmla="val 2400"/>
            </a:avLst>
          </a:prstGeom>
          <a:solidFill>
            <a:srgbClr val="FBEEEC"/>
          </a:solidFill>
          <a:ln w="12700">
            <a:solidFill>
              <a:srgbClr val="FBEEE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6583680" y="132588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60" dirty="0">
                <a:solidFill>
                  <a:srgbClr val="C144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QUY TRÌNH ÁP DỤNG TRONG NGHIÊN CỨU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6583680" y="1645920"/>
            <a:ext cx="480060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Giữ nguyên toàn bộ các bước của quy trình thường quy.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BỔ SUNG: chiếu laser Diode 940 nm một thì ngay sau khi xử lý mặt gốc răng, trước lần bơm rửa cuối.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Bổ sung quy định an toàn laser cho kíp điều trị và bệnh nhân.</a:t>
            </a:r>
            <a:endParaRPr lang="en-US" sz="125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Bổ sung theo dõi VAS, WHI tại ngày 3 và ngày 7.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548640" y="3639312"/>
            <a:ext cx="11109960" cy="658368"/>
          </a:xfrm>
          <a:prstGeom prst="roundRect">
            <a:avLst>
              <a:gd name="adj" fmla="val 8333"/>
            </a:avLst>
          </a:prstGeom>
          <a:solidFill>
            <a:srgbClr val="084C61"/>
          </a:solidFill>
          <a:ln w="12700">
            <a:solidFill>
              <a:srgbClr val="084C6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914400" y="3703320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6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Điểm khác biệt duy nhất là bước chiếu laser bổ trợ — không thay đổi chỉ định, chống chỉ định hay bản chất của kỹ thuật gốc; kỹ thuật laser trong điều trị nha chu thuộc danh mục kỹ thuật đã được phê duyệt tại Bệnh viện.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548640" y="4462272"/>
            <a:ext cx="5486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8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 DÕI VÀ XỬ TRÍ TAI BIẾN (MỤC 6)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548640" y="4828032"/>
            <a:ext cx="2606040" cy="1481328"/>
          </a:xfrm>
          <a:prstGeom prst="roundRect">
            <a:avLst>
              <a:gd name="adj" fmla="val 370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777240" y="49377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Đau, ê buốt sau điều trị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777240" y="5376672"/>
            <a:ext cx="219456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VAS, hướng dẫn chăm sóc; dùng thuốc giảm đau thông thường khi có chỉ định.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3383280" y="4828032"/>
            <a:ext cx="2606040" cy="1481328"/>
          </a:xfrm>
          <a:prstGeom prst="roundRect">
            <a:avLst>
              <a:gd name="adj" fmla="val 370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3611880" y="49377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Chảy máu nướu kéo dài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611880" y="5376672"/>
            <a:ext cx="219456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Ép cầm máu tại chỗ, kiểm tra vùng điều trị, theo dõi đến khi ổn định.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217920" y="4828032"/>
            <a:ext cx="2606040" cy="1481328"/>
          </a:xfrm>
          <a:prstGeom prst="roundRect">
            <a:avLst>
              <a:gd name="adj" fmla="val 370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6446520" y="49377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Tổn thương nhiệt mô mềm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6446520" y="5376672"/>
            <a:ext cx="219456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Ngừng chiếu, xử trí tại chỗ, theo dõi lành thương và ghi nhận biến cố bất lợi.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9052560" y="4828032"/>
            <a:ext cx="2606040" cy="1481328"/>
          </a:xfrm>
          <a:prstGeom prst="roundRect">
            <a:avLst>
              <a:gd name="adj" fmla="val 370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9281160" y="4937760"/>
            <a:ext cx="21945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Riêng bệnh nhân ĐTĐ típ 2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9281160" y="5376672"/>
            <a:ext cx="219456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 dõi đường huyết, nguy cơ chậm lành thương và nhiễm trùng; phối hợp bác sĩ nội khoa khi cần.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"/>
          <p:cNvSpPr txBox="1">
            <a:spLocks noGrp="1"/>
          </p:cNvSpPr>
          <p:nvPr>
            <p:ph type="title"/>
          </p:nvPr>
        </p:nvSpPr>
        <p:spPr>
          <a:xfrm>
            <a:off x="548640" y="574140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None/>
            </a:pPr>
            <a:r>
              <a:rPr lang="en-US"/>
              <a:t>IV. QUY TRÌNH THU THẬP DỮ LIỆU TẠI BỆNH VIỆN</a:t>
            </a:r>
            <a:endParaRPr/>
          </a:p>
        </p:txBody>
      </p:sp>
      <p:sp>
        <p:nvSpPr>
          <p:cNvPr id="147" name="Google Shape;147;p6"/>
          <p:cNvSpPr txBox="1">
            <a:spLocks noGrp="1"/>
          </p:cNvSpPr>
          <p:nvPr>
            <p:ph type="body" idx="1"/>
          </p:nvPr>
        </p:nvSpPr>
        <p:spPr>
          <a:xfrm>
            <a:off x="581192" y="1590039"/>
            <a:ext cx="11029615" cy="5377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06000" lvl="0" indent="-306000" algn="just" rtl="0">
              <a:spcBef>
                <a:spcPts val="0"/>
              </a:spcBef>
              <a:spcAft>
                <a:spcPts val="0"/>
              </a:spcAft>
              <a:buSzPts val="2208"/>
              <a:buChar char="◼"/>
            </a:pPr>
            <a:endParaRPr/>
          </a:p>
        </p:txBody>
      </p:sp>
      <p:sp>
        <p:nvSpPr>
          <p:cNvPr id="3" name="Shape 3">
            <a:extLst>
              <a:ext uri="{FF2B5EF4-FFF2-40B4-BE49-F238E27FC236}">
                <a16:creationId xmlns:a16="http://schemas.microsoft.com/office/drawing/2014/main" id="{AD759814-6B42-43A0-258D-8495F26F47BE}"/>
              </a:ext>
            </a:extLst>
          </p:cNvPr>
          <p:cNvSpPr/>
          <p:nvPr/>
        </p:nvSpPr>
        <p:spPr>
          <a:xfrm>
            <a:off x="548640" y="1463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4">
            <a:extLst>
              <a:ext uri="{FF2B5EF4-FFF2-40B4-BE49-F238E27FC236}">
                <a16:creationId xmlns:a16="http://schemas.microsoft.com/office/drawing/2014/main" id="{925B20B9-C58F-502A-BC42-53CB8764D955}"/>
              </a:ext>
            </a:extLst>
          </p:cNvPr>
          <p:cNvSpPr/>
          <p:nvPr/>
        </p:nvSpPr>
        <p:spPr>
          <a:xfrm>
            <a:off x="786384" y="1645920"/>
            <a:ext cx="365760" cy="365760"/>
          </a:xfrm>
          <a:prstGeom prst="ellipse">
            <a:avLst/>
          </a:prstGeom>
          <a:solidFill>
            <a:srgbClr val="8AA3A8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56946831-5183-D882-9669-13EE988F18AA}"/>
              </a:ext>
            </a:extLst>
          </p:cNvPr>
          <p:cNvSpPr/>
          <p:nvPr/>
        </p:nvSpPr>
        <p:spPr>
          <a:xfrm>
            <a:off x="786384" y="1645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50" dirty="0"/>
          </a:p>
        </p:txBody>
      </p:sp>
      <p:sp>
        <p:nvSpPr>
          <p:cNvPr id="9" name="Text 6">
            <a:extLst>
              <a:ext uri="{FF2B5EF4-FFF2-40B4-BE49-F238E27FC236}">
                <a16:creationId xmlns:a16="http://schemas.microsoft.com/office/drawing/2014/main" id="{25A8EC5A-62E0-A40A-C91A-F1EF7795BFA1}"/>
              </a:ext>
            </a:extLst>
          </p:cNvPr>
          <p:cNvSpPr/>
          <p:nvPr/>
        </p:nvSpPr>
        <p:spPr>
          <a:xfrm>
            <a:off x="1280160" y="1627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Tiếp nhận và sàng lọc ban đầu</a:t>
            </a:r>
            <a:endParaRPr lang="en-US" sz="1250" dirty="0"/>
          </a:p>
        </p:txBody>
      </p:sp>
      <p:sp>
        <p:nvSpPr>
          <p:cNvPr id="11" name="Shape 7">
            <a:extLst>
              <a:ext uri="{FF2B5EF4-FFF2-40B4-BE49-F238E27FC236}">
                <a16:creationId xmlns:a16="http://schemas.microsoft.com/office/drawing/2014/main" id="{0999E9DE-8872-26A9-0F5B-FA7C268BEB65}"/>
              </a:ext>
            </a:extLst>
          </p:cNvPr>
          <p:cNvSpPr/>
          <p:nvPr/>
        </p:nvSpPr>
        <p:spPr>
          <a:xfrm>
            <a:off x="4206240" y="1645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945BE504-F458-CF50-5DB5-91410BE1F027}"/>
              </a:ext>
            </a:extLst>
          </p:cNvPr>
          <p:cNvSpPr/>
          <p:nvPr/>
        </p:nvSpPr>
        <p:spPr>
          <a:xfrm>
            <a:off x="4206240" y="1645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Khám bệnh</a:t>
            </a:r>
            <a:endParaRPr lang="en-US" sz="850" dirty="0"/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3BC0D074-7C0A-7E1C-6EF2-2F44039E9257}"/>
              </a:ext>
            </a:extLst>
          </p:cNvPr>
          <p:cNvSpPr/>
          <p:nvPr/>
        </p:nvSpPr>
        <p:spPr>
          <a:xfrm>
            <a:off x="822960" y="2048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Bệnh nhân đến khám được tiếp nhận, làm hồ sơ bệnh án; trường hợp nghi ngờ viêm nha chu được chuyển sang Khoa Nha Chu.</a:t>
            </a:r>
            <a:endParaRPr lang="en-US" sz="1050" dirty="0"/>
          </a:p>
        </p:txBody>
      </p:sp>
      <p:sp>
        <p:nvSpPr>
          <p:cNvPr id="17" name="Shape 10">
            <a:extLst>
              <a:ext uri="{FF2B5EF4-FFF2-40B4-BE49-F238E27FC236}">
                <a16:creationId xmlns:a16="http://schemas.microsoft.com/office/drawing/2014/main" id="{F7A5E4A0-F38D-91A8-908F-9BB1398833DF}"/>
              </a:ext>
            </a:extLst>
          </p:cNvPr>
          <p:cNvSpPr/>
          <p:nvPr/>
        </p:nvSpPr>
        <p:spPr>
          <a:xfrm>
            <a:off x="6263640" y="1463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10663CB8-6850-59AE-36EA-6DAA917065F4}"/>
              </a:ext>
            </a:extLst>
          </p:cNvPr>
          <p:cNvSpPr/>
          <p:nvPr/>
        </p:nvSpPr>
        <p:spPr>
          <a:xfrm>
            <a:off x="6501384" y="164592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2">
            <a:extLst>
              <a:ext uri="{FF2B5EF4-FFF2-40B4-BE49-F238E27FC236}">
                <a16:creationId xmlns:a16="http://schemas.microsoft.com/office/drawing/2014/main" id="{EA5FDECE-1B62-68F9-8EF4-CEE08C21F049}"/>
              </a:ext>
            </a:extLst>
          </p:cNvPr>
          <p:cNvSpPr/>
          <p:nvPr/>
        </p:nvSpPr>
        <p:spPr>
          <a:xfrm>
            <a:off x="6501384" y="1645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50" dirty="0"/>
          </a:p>
        </p:txBody>
      </p:sp>
      <p:sp>
        <p:nvSpPr>
          <p:cNvPr id="23" name="Text 13">
            <a:extLst>
              <a:ext uri="{FF2B5EF4-FFF2-40B4-BE49-F238E27FC236}">
                <a16:creationId xmlns:a16="http://schemas.microsoft.com/office/drawing/2014/main" id="{0B13E180-CD8D-09F9-4383-C3C7AAF10705}"/>
              </a:ext>
            </a:extLst>
          </p:cNvPr>
          <p:cNvSpPr/>
          <p:nvPr/>
        </p:nvSpPr>
        <p:spPr>
          <a:xfrm>
            <a:off x="6995160" y="1627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Khám, chẩn đoán và chọn mẫu</a:t>
            </a:r>
            <a:endParaRPr lang="en-US" sz="1250" dirty="0"/>
          </a:p>
        </p:txBody>
      </p:sp>
      <p:sp>
        <p:nvSpPr>
          <p:cNvPr id="25" name="Shape 14">
            <a:extLst>
              <a:ext uri="{FF2B5EF4-FFF2-40B4-BE49-F238E27FC236}">
                <a16:creationId xmlns:a16="http://schemas.microsoft.com/office/drawing/2014/main" id="{E4E0F5AC-3AD8-3FAE-1B4C-28234DC5E661}"/>
              </a:ext>
            </a:extLst>
          </p:cNvPr>
          <p:cNvSpPr/>
          <p:nvPr/>
        </p:nvSpPr>
        <p:spPr>
          <a:xfrm>
            <a:off x="9921240" y="1645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084C61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15">
            <a:extLst>
              <a:ext uri="{FF2B5EF4-FFF2-40B4-BE49-F238E27FC236}">
                <a16:creationId xmlns:a16="http://schemas.microsoft.com/office/drawing/2014/main" id="{5209C92B-5183-E179-0CC3-ECC43BB66F5C}"/>
              </a:ext>
            </a:extLst>
          </p:cNvPr>
          <p:cNvSpPr/>
          <p:nvPr/>
        </p:nvSpPr>
        <p:spPr>
          <a:xfrm>
            <a:off x="9921240" y="1645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Nha Chu</a:t>
            </a:r>
            <a:endParaRPr lang="en-US" sz="850" dirty="0"/>
          </a:p>
        </p:txBody>
      </p:sp>
      <p:sp>
        <p:nvSpPr>
          <p:cNvPr id="29" name="Text 16">
            <a:extLst>
              <a:ext uri="{FF2B5EF4-FFF2-40B4-BE49-F238E27FC236}">
                <a16:creationId xmlns:a16="http://schemas.microsoft.com/office/drawing/2014/main" id="{90AD7742-04B3-CB3E-7644-46C2FD300FC6}"/>
              </a:ext>
            </a:extLst>
          </p:cNvPr>
          <p:cNvSpPr/>
          <p:nvPr/>
        </p:nvSpPr>
        <p:spPr>
          <a:xfrm>
            <a:off x="6537960" y="2048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Nghiên cứu viên khám, chẩn đoán viêm nha chu theo phân loại 2017 và đối chiếu tiêu chuẩn chọn mẫu – loại trừ.</a:t>
            </a:r>
            <a:endParaRPr lang="en-US" sz="1050" dirty="0"/>
          </a:p>
        </p:txBody>
      </p:sp>
      <p:sp>
        <p:nvSpPr>
          <p:cNvPr id="31" name="Shape 17">
            <a:extLst>
              <a:ext uri="{FF2B5EF4-FFF2-40B4-BE49-F238E27FC236}">
                <a16:creationId xmlns:a16="http://schemas.microsoft.com/office/drawing/2014/main" id="{0A0B3462-5675-2017-415E-A3A2AEC5F573}"/>
              </a:ext>
            </a:extLst>
          </p:cNvPr>
          <p:cNvSpPr/>
          <p:nvPr/>
        </p:nvSpPr>
        <p:spPr>
          <a:xfrm>
            <a:off x="548640" y="2606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Shape 18">
            <a:extLst>
              <a:ext uri="{FF2B5EF4-FFF2-40B4-BE49-F238E27FC236}">
                <a16:creationId xmlns:a16="http://schemas.microsoft.com/office/drawing/2014/main" id="{693108C5-7D6E-C9C7-40C2-902944AFA791}"/>
              </a:ext>
            </a:extLst>
          </p:cNvPr>
          <p:cNvSpPr/>
          <p:nvPr/>
        </p:nvSpPr>
        <p:spPr>
          <a:xfrm>
            <a:off x="786384" y="278892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19">
            <a:extLst>
              <a:ext uri="{FF2B5EF4-FFF2-40B4-BE49-F238E27FC236}">
                <a16:creationId xmlns:a16="http://schemas.microsoft.com/office/drawing/2014/main" id="{316554FB-1BB8-28AC-8B68-E3E3C7F5774A}"/>
              </a:ext>
            </a:extLst>
          </p:cNvPr>
          <p:cNvSpPr/>
          <p:nvPr/>
        </p:nvSpPr>
        <p:spPr>
          <a:xfrm>
            <a:off x="786384" y="2788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50" dirty="0"/>
          </a:p>
        </p:txBody>
      </p:sp>
      <p:sp>
        <p:nvSpPr>
          <p:cNvPr id="37" name="Text 20">
            <a:extLst>
              <a:ext uri="{FF2B5EF4-FFF2-40B4-BE49-F238E27FC236}">
                <a16:creationId xmlns:a16="http://schemas.microsoft.com/office/drawing/2014/main" id="{7CA4D939-9EFB-B32C-98AD-D5FDD2AFB38E}"/>
              </a:ext>
            </a:extLst>
          </p:cNvPr>
          <p:cNvSpPr/>
          <p:nvPr/>
        </p:nvSpPr>
        <p:spPr>
          <a:xfrm>
            <a:off x="1280160" y="2770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Giải thích và ký phiếu chấp thuận</a:t>
            </a:r>
            <a:endParaRPr lang="en-US" sz="1250" dirty="0"/>
          </a:p>
        </p:txBody>
      </p:sp>
      <p:sp>
        <p:nvSpPr>
          <p:cNvPr id="39" name="Shape 21">
            <a:extLst>
              <a:ext uri="{FF2B5EF4-FFF2-40B4-BE49-F238E27FC236}">
                <a16:creationId xmlns:a16="http://schemas.microsoft.com/office/drawing/2014/main" id="{CDB2FEC9-F9D9-E0B6-24C4-4B73B0F6510E}"/>
              </a:ext>
            </a:extLst>
          </p:cNvPr>
          <p:cNvSpPr/>
          <p:nvPr/>
        </p:nvSpPr>
        <p:spPr>
          <a:xfrm>
            <a:off x="4206240" y="2788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084C61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22">
            <a:extLst>
              <a:ext uri="{FF2B5EF4-FFF2-40B4-BE49-F238E27FC236}">
                <a16:creationId xmlns:a16="http://schemas.microsoft.com/office/drawing/2014/main" id="{5D024377-B8AB-CFF8-3ED9-892B10DD9D89}"/>
              </a:ext>
            </a:extLst>
          </p:cNvPr>
          <p:cNvSpPr/>
          <p:nvPr/>
        </p:nvSpPr>
        <p:spPr>
          <a:xfrm>
            <a:off x="4206240" y="2788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Nha Chu</a:t>
            </a:r>
            <a:endParaRPr lang="en-US" sz="850" dirty="0"/>
          </a:p>
        </p:txBody>
      </p:sp>
      <p:sp>
        <p:nvSpPr>
          <p:cNvPr id="43" name="Text 23">
            <a:extLst>
              <a:ext uri="{FF2B5EF4-FFF2-40B4-BE49-F238E27FC236}">
                <a16:creationId xmlns:a16="http://schemas.microsoft.com/office/drawing/2014/main" id="{9370D96F-2D73-534F-585B-70A8CB749DBC}"/>
              </a:ext>
            </a:extLst>
          </p:cNvPr>
          <p:cNvSpPr/>
          <p:nvPr/>
        </p:nvSpPr>
        <p:spPr>
          <a:xfrm>
            <a:off x="822960" y="3191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Cung cấp phiếu thông tin, giải thích mục đích – quy trình – lợi ích – nguy cơ; bệnh nhân ký phiếu chấp thuận tình nguyện.</a:t>
            </a:r>
            <a:endParaRPr lang="en-US" sz="1050" dirty="0"/>
          </a:p>
        </p:txBody>
      </p:sp>
      <p:sp>
        <p:nvSpPr>
          <p:cNvPr id="45" name="Shape 24">
            <a:extLst>
              <a:ext uri="{FF2B5EF4-FFF2-40B4-BE49-F238E27FC236}">
                <a16:creationId xmlns:a16="http://schemas.microsoft.com/office/drawing/2014/main" id="{26F58030-5F5B-AD3D-5E27-848C72EEDC29}"/>
              </a:ext>
            </a:extLst>
          </p:cNvPr>
          <p:cNvSpPr/>
          <p:nvPr/>
        </p:nvSpPr>
        <p:spPr>
          <a:xfrm>
            <a:off x="6263640" y="2606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Shape 25">
            <a:extLst>
              <a:ext uri="{FF2B5EF4-FFF2-40B4-BE49-F238E27FC236}">
                <a16:creationId xmlns:a16="http://schemas.microsoft.com/office/drawing/2014/main" id="{DDF17C7D-96E7-9D30-379A-437C0BF34B81}"/>
              </a:ext>
            </a:extLst>
          </p:cNvPr>
          <p:cNvSpPr/>
          <p:nvPr/>
        </p:nvSpPr>
        <p:spPr>
          <a:xfrm>
            <a:off x="6501384" y="2788920"/>
            <a:ext cx="365760" cy="365760"/>
          </a:xfrm>
          <a:prstGeom prst="ellipse">
            <a:avLst/>
          </a:prstGeom>
          <a:solidFill>
            <a:srgbClr val="8AA3A8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9" name="Text 26">
            <a:extLst>
              <a:ext uri="{FF2B5EF4-FFF2-40B4-BE49-F238E27FC236}">
                <a16:creationId xmlns:a16="http://schemas.microsoft.com/office/drawing/2014/main" id="{FB08EC3C-7BBE-76AB-C2DB-A278050D7206}"/>
              </a:ext>
            </a:extLst>
          </p:cNvPr>
          <p:cNvSpPr/>
          <p:nvPr/>
        </p:nvSpPr>
        <p:spPr>
          <a:xfrm>
            <a:off x="6501384" y="2788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50" dirty="0"/>
          </a:p>
        </p:txBody>
      </p:sp>
      <p:sp>
        <p:nvSpPr>
          <p:cNvPr id="51" name="Text 27">
            <a:extLst>
              <a:ext uri="{FF2B5EF4-FFF2-40B4-BE49-F238E27FC236}">
                <a16:creationId xmlns:a16="http://schemas.microsoft.com/office/drawing/2014/main" id="{D60ADDA9-1C72-A771-7D3D-0535A7E334CC}"/>
              </a:ext>
            </a:extLst>
          </p:cNvPr>
          <p:cNvSpPr/>
          <p:nvPr/>
        </p:nvSpPr>
        <p:spPr>
          <a:xfrm>
            <a:off x="6995160" y="2770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Chụp phim đánh giá xương ổ răng</a:t>
            </a:r>
            <a:endParaRPr lang="en-US" sz="1250" dirty="0"/>
          </a:p>
        </p:txBody>
      </p:sp>
      <p:sp>
        <p:nvSpPr>
          <p:cNvPr id="53" name="Shape 28">
            <a:extLst>
              <a:ext uri="{FF2B5EF4-FFF2-40B4-BE49-F238E27FC236}">
                <a16:creationId xmlns:a16="http://schemas.microsoft.com/office/drawing/2014/main" id="{89BD409A-2FA4-E51B-3AFC-E0D5253160A5}"/>
              </a:ext>
            </a:extLst>
          </p:cNvPr>
          <p:cNvSpPr/>
          <p:nvPr/>
        </p:nvSpPr>
        <p:spPr>
          <a:xfrm>
            <a:off x="9921240" y="2788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29">
            <a:extLst>
              <a:ext uri="{FF2B5EF4-FFF2-40B4-BE49-F238E27FC236}">
                <a16:creationId xmlns:a16="http://schemas.microsoft.com/office/drawing/2014/main" id="{79446E82-C539-1C4A-55E1-66892C5E2F48}"/>
              </a:ext>
            </a:extLst>
          </p:cNvPr>
          <p:cNvSpPr/>
          <p:nvPr/>
        </p:nvSpPr>
        <p:spPr>
          <a:xfrm>
            <a:off x="9921240" y="2788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Chẩn đoán hình ảnh</a:t>
            </a:r>
            <a:endParaRPr lang="en-US" sz="850" dirty="0"/>
          </a:p>
        </p:txBody>
      </p:sp>
      <p:sp>
        <p:nvSpPr>
          <p:cNvPr id="57" name="Text 30">
            <a:extLst>
              <a:ext uri="{FF2B5EF4-FFF2-40B4-BE49-F238E27FC236}">
                <a16:creationId xmlns:a16="http://schemas.microsoft.com/office/drawing/2014/main" id="{31C592BE-FC6B-FD0D-9CA3-925EAD1CEB13}"/>
              </a:ext>
            </a:extLst>
          </p:cNvPr>
          <p:cNvSpPr/>
          <p:nvPr/>
        </p:nvSpPr>
        <p:spPr>
          <a:xfrm>
            <a:off x="6537960" y="3191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Chụp phim toàn cảnh và/hoặc quanh chóp theo chỉ định; kết quả trả về Khoa Nha Chu để ghi nhận.</a:t>
            </a:r>
            <a:endParaRPr lang="en-US" sz="1050" dirty="0"/>
          </a:p>
        </p:txBody>
      </p:sp>
      <p:sp>
        <p:nvSpPr>
          <p:cNvPr id="59" name="Shape 31">
            <a:extLst>
              <a:ext uri="{FF2B5EF4-FFF2-40B4-BE49-F238E27FC236}">
                <a16:creationId xmlns:a16="http://schemas.microsoft.com/office/drawing/2014/main" id="{6A5A636F-4AF8-4D8F-6DEF-808079EEEA4B}"/>
              </a:ext>
            </a:extLst>
          </p:cNvPr>
          <p:cNvSpPr/>
          <p:nvPr/>
        </p:nvSpPr>
        <p:spPr>
          <a:xfrm>
            <a:off x="548640" y="3749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1" name="Shape 32">
            <a:extLst>
              <a:ext uri="{FF2B5EF4-FFF2-40B4-BE49-F238E27FC236}">
                <a16:creationId xmlns:a16="http://schemas.microsoft.com/office/drawing/2014/main" id="{E6108A58-EA5C-1551-098D-850309A4261B}"/>
              </a:ext>
            </a:extLst>
          </p:cNvPr>
          <p:cNvSpPr/>
          <p:nvPr/>
        </p:nvSpPr>
        <p:spPr>
          <a:xfrm>
            <a:off x="786384" y="3931920"/>
            <a:ext cx="365760" cy="365760"/>
          </a:xfrm>
          <a:prstGeom prst="ellipse">
            <a:avLst/>
          </a:prstGeom>
          <a:solidFill>
            <a:srgbClr val="8AA3A8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Text 33">
            <a:extLst>
              <a:ext uri="{FF2B5EF4-FFF2-40B4-BE49-F238E27FC236}">
                <a16:creationId xmlns:a16="http://schemas.microsoft.com/office/drawing/2014/main" id="{8866AC9C-E90B-5B0D-BE40-C2FC3FCF83E7}"/>
              </a:ext>
            </a:extLst>
          </p:cNvPr>
          <p:cNvSpPr/>
          <p:nvPr/>
        </p:nvSpPr>
        <p:spPr>
          <a:xfrm>
            <a:off x="786384" y="3931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50" dirty="0"/>
          </a:p>
        </p:txBody>
      </p:sp>
      <p:sp>
        <p:nvSpPr>
          <p:cNvPr id="129" name="Text 34">
            <a:extLst>
              <a:ext uri="{FF2B5EF4-FFF2-40B4-BE49-F238E27FC236}">
                <a16:creationId xmlns:a16="http://schemas.microsoft.com/office/drawing/2014/main" id="{71AE70BE-43AF-F8FC-6A37-809978F20B36}"/>
              </a:ext>
            </a:extLst>
          </p:cNvPr>
          <p:cNvSpPr/>
          <p:nvPr/>
        </p:nvSpPr>
        <p:spPr>
          <a:xfrm>
            <a:off x="1280160" y="3913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Xét nghiệm cận lâm sàng</a:t>
            </a:r>
            <a:endParaRPr lang="en-US" sz="1250" dirty="0"/>
          </a:p>
        </p:txBody>
      </p:sp>
      <p:sp>
        <p:nvSpPr>
          <p:cNvPr id="131" name="Shape 35">
            <a:extLst>
              <a:ext uri="{FF2B5EF4-FFF2-40B4-BE49-F238E27FC236}">
                <a16:creationId xmlns:a16="http://schemas.microsoft.com/office/drawing/2014/main" id="{D614A17D-916E-D7A6-F2C8-E190F46232DA}"/>
              </a:ext>
            </a:extLst>
          </p:cNvPr>
          <p:cNvSpPr/>
          <p:nvPr/>
        </p:nvSpPr>
        <p:spPr>
          <a:xfrm>
            <a:off x="4206240" y="3931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3" name="Text 36">
            <a:extLst>
              <a:ext uri="{FF2B5EF4-FFF2-40B4-BE49-F238E27FC236}">
                <a16:creationId xmlns:a16="http://schemas.microsoft.com/office/drawing/2014/main" id="{5CDB91A7-A191-B073-8787-7C82D0292BDE}"/>
              </a:ext>
            </a:extLst>
          </p:cNvPr>
          <p:cNvSpPr/>
          <p:nvPr/>
        </p:nvSpPr>
        <p:spPr>
          <a:xfrm>
            <a:off x="4206240" y="3931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Xét nghiệm</a:t>
            </a:r>
            <a:endParaRPr lang="en-US" sz="850" dirty="0"/>
          </a:p>
        </p:txBody>
      </p:sp>
      <p:sp>
        <p:nvSpPr>
          <p:cNvPr id="135" name="Text 37">
            <a:extLst>
              <a:ext uri="{FF2B5EF4-FFF2-40B4-BE49-F238E27FC236}">
                <a16:creationId xmlns:a16="http://schemas.microsoft.com/office/drawing/2014/main" id="{E57E4C3B-8D44-1DE9-808E-EDBB030A74C0}"/>
              </a:ext>
            </a:extLst>
          </p:cNvPr>
          <p:cNvSpPr/>
          <p:nvPr/>
        </p:nvSpPr>
        <p:spPr>
          <a:xfrm>
            <a:off x="822960" y="4334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Lấy máu làm đường huyết đói và HbA1c; nhóm đái tháo đường bổ sung thông tin điều trị nội khoa đang dùng.</a:t>
            </a:r>
            <a:endParaRPr lang="en-US" sz="1050" dirty="0"/>
          </a:p>
        </p:txBody>
      </p:sp>
      <p:sp>
        <p:nvSpPr>
          <p:cNvPr id="137" name="Shape 38">
            <a:extLst>
              <a:ext uri="{FF2B5EF4-FFF2-40B4-BE49-F238E27FC236}">
                <a16:creationId xmlns:a16="http://schemas.microsoft.com/office/drawing/2014/main" id="{46926FFA-010C-5533-8D81-4F4FD510C2E0}"/>
              </a:ext>
            </a:extLst>
          </p:cNvPr>
          <p:cNvSpPr/>
          <p:nvPr/>
        </p:nvSpPr>
        <p:spPr>
          <a:xfrm>
            <a:off x="6263640" y="3749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9" name="Shape 39">
            <a:extLst>
              <a:ext uri="{FF2B5EF4-FFF2-40B4-BE49-F238E27FC236}">
                <a16:creationId xmlns:a16="http://schemas.microsoft.com/office/drawing/2014/main" id="{6EFE0B89-2049-D5AC-E8B2-BF2A17F95A6C}"/>
              </a:ext>
            </a:extLst>
          </p:cNvPr>
          <p:cNvSpPr/>
          <p:nvPr/>
        </p:nvSpPr>
        <p:spPr>
          <a:xfrm>
            <a:off x="6501384" y="393192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1" name="Text 40">
            <a:extLst>
              <a:ext uri="{FF2B5EF4-FFF2-40B4-BE49-F238E27FC236}">
                <a16:creationId xmlns:a16="http://schemas.microsoft.com/office/drawing/2014/main" id="{F537B389-885C-4966-F03E-0E094D7B5ED4}"/>
              </a:ext>
            </a:extLst>
          </p:cNvPr>
          <p:cNvSpPr/>
          <p:nvPr/>
        </p:nvSpPr>
        <p:spPr>
          <a:xfrm>
            <a:off x="6501384" y="3931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50" dirty="0"/>
          </a:p>
        </p:txBody>
      </p:sp>
      <p:sp>
        <p:nvSpPr>
          <p:cNvPr id="143" name="Text 41">
            <a:extLst>
              <a:ext uri="{FF2B5EF4-FFF2-40B4-BE49-F238E27FC236}">
                <a16:creationId xmlns:a16="http://schemas.microsoft.com/office/drawing/2014/main" id="{28A3CBE8-016E-F331-FEBE-55EDC2F6472B}"/>
              </a:ext>
            </a:extLst>
          </p:cNvPr>
          <p:cNvSpPr/>
          <p:nvPr/>
        </p:nvSpPr>
        <p:spPr>
          <a:xfrm>
            <a:off x="6995160" y="3913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Ghi nhận chỉ số nền</a:t>
            </a:r>
            <a:endParaRPr lang="en-US" sz="1250" dirty="0"/>
          </a:p>
        </p:txBody>
      </p:sp>
      <p:sp>
        <p:nvSpPr>
          <p:cNvPr id="145" name="Shape 42">
            <a:extLst>
              <a:ext uri="{FF2B5EF4-FFF2-40B4-BE49-F238E27FC236}">
                <a16:creationId xmlns:a16="http://schemas.microsoft.com/office/drawing/2014/main" id="{22791B58-2E16-634E-9662-899C3A9BA43A}"/>
              </a:ext>
            </a:extLst>
          </p:cNvPr>
          <p:cNvSpPr/>
          <p:nvPr/>
        </p:nvSpPr>
        <p:spPr>
          <a:xfrm>
            <a:off x="9921240" y="3931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084C61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9" name="Text 43">
            <a:extLst>
              <a:ext uri="{FF2B5EF4-FFF2-40B4-BE49-F238E27FC236}">
                <a16:creationId xmlns:a16="http://schemas.microsoft.com/office/drawing/2014/main" id="{A748930A-4524-8F6B-CF1B-D9CCC9D300FE}"/>
              </a:ext>
            </a:extLst>
          </p:cNvPr>
          <p:cNvSpPr/>
          <p:nvPr/>
        </p:nvSpPr>
        <p:spPr>
          <a:xfrm>
            <a:off x="9921240" y="3931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Nha Chu</a:t>
            </a:r>
            <a:endParaRPr lang="en-US" sz="850" dirty="0"/>
          </a:p>
        </p:txBody>
      </p:sp>
      <p:sp>
        <p:nvSpPr>
          <p:cNvPr id="151" name="Text 44">
            <a:extLst>
              <a:ext uri="{FF2B5EF4-FFF2-40B4-BE49-F238E27FC236}">
                <a16:creationId xmlns:a16="http://schemas.microsoft.com/office/drawing/2014/main" id="{8B8B8565-7E59-9CD4-19E1-727F69672E91}"/>
              </a:ext>
            </a:extLst>
          </p:cNvPr>
          <p:cNvSpPr/>
          <p:nvPr/>
        </p:nvSpPr>
        <p:spPr>
          <a:xfrm>
            <a:off x="6537960" y="4334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Đo và ghi PD, CAL, PI, GI, mBI, BOP, độ lung lay vào phiếu thu thập số liệu đã mã hóa theo mã bệnh nhân.</a:t>
            </a:r>
            <a:endParaRPr lang="en-US" sz="1050" dirty="0"/>
          </a:p>
        </p:txBody>
      </p:sp>
      <p:sp>
        <p:nvSpPr>
          <p:cNvPr id="153" name="Shape 45">
            <a:extLst>
              <a:ext uri="{FF2B5EF4-FFF2-40B4-BE49-F238E27FC236}">
                <a16:creationId xmlns:a16="http://schemas.microsoft.com/office/drawing/2014/main" id="{F0BCD039-49BB-5804-8EB9-D1B5A8287CAD}"/>
              </a:ext>
            </a:extLst>
          </p:cNvPr>
          <p:cNvSpPr/>
          <p:nvPr/>
        </p:nvSpPr>
        <p:spPr>
          <a:xfrm>
            <a:off x="548640" y="4892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5" name="Shape 46">
            <a:extLst>
              <a:ext uri="{FF2B5EF4-FFF2-40B4-BE49-F238E27FC236}">
                <a16:creationId xmlns:a16="http://schemas.microsoft.com/office/drawing/2014/main" id="{B7325084-F4C6-070B-0507-A6F51CDA4423}"/>
              </a:ext>
            </a:extLst>
          </p:cNvPr>
          <p:cNvSpPr/>
          <p:nvPr/>
        </p:nvSpPr>
        <p:spPr>
          <a:xfrm>
            <a:off x="786384" y="507492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7" name="Text 47">
            <a:extLst>
              <a:ext uri="{FF2B5EF4-FFF2-40B4-BE49-F238E27FC236}">
                <a16:creationId xmlns:a16="http://schemas.microsoft.com/office/drawing/2014/main" id="{111089AA-080B-D8F7-E476-A075177A4189}"/>
              </a:ext>
            </a:extLst>
          </p:cNvPr>
          <p:cNvSpPr/>
          <p:nvPr/>
        </p:nvSpPr>
        <p:spPr>
          <a:xfrm>
            <a:off x="786384" y="5074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250" dirty="0"/>
          </a:p>
        </p:txBody>
      </p:sp>
      <p:sp>
        <p:nvSpPr>
          <p:cNvPr id="159" name="Text 48">
            <a:extLst>
              <a:ext uri="{FF2B5EF4-FFF2-40B4-BE49-F238E27FC236}">
                <a16:creationId xmlns:a16="http://schemas.microsoft.com/office/drawing/2014/main" id="{2850956E-1114-104D-CF60-09A357B00572}"/>
              </a:ext>
            </a:extLst>
          </p:cNvPr>
          <p:cNvSpPr/>
          <p:nvPr/>
        </p:nvSpPr>
        <p:spPr>
          <a:xfrm>
            <a:off x="1280160" y="5056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Thực hiện can thiệp (Ngày 0)</a:t>
            </a:r>
            <a:endParaRPr lang="en-US" sz="1250" dirty="0"/>
          </a:p>
        </p:txBody>
      </p:sp>
      <p:sp>
        <p:nvSpPr>
          <p:cNvPr id="161" name="Shape 49">
            <a:extLst>
              <a:ext uri="{FF2B5EF4-FFF2-40B4-BE49-F238E27FC236}">
                <a16:creationId xmlns:a16="http://schemas.microsoft.com/office/drawing/2014/main" id="{B8FC3195-E064-0292-41D9-9FBF62E07745}"/>
              </a:ext>
            </a:extLst>
          </p:cNvPr>
          <p:cNvSpPr/>
          <p:nvPr/>
        </p:nvSpPr>
        <p:spPr>
          <a:xfrm>
            <a:off x="4206240" y="5074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084C61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3" name="Text 50">
            <a:extLst>
              <a:ext uri="{FF2B5EF4-FFF2-40B4-BE49-F238E27FC236}">
                <a16:creationId xmlns:a16="http://schemas.microsoft.com/office/drawing/2014/main" id="{08A7844A-FCF6-1740-E8B9-FAF50A9BF2B9}"/>
              </a:ext>
            </a:extLst>
          </p:cNvPr>
          <p:cNvSpPr/>
          <p:nvPr/>
        </p:nvSpPr>
        <p:spPr>
          <a:xfrm>
            <a:off x="4206240" y="5074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Nha Chu</a:t>
            </a:r>
            <a:endParaRPr lang="en-US" sz="850" dirty="0"/>
          </a:p>
        </p:txBody>
      </p:sp>
      <p:sp>
        <p:nvSpPr>
          <p:cNvPr id="165" name="Text 51">
            <a:extLst>
              <a:ext uri="{FF2B5EF4-FFF2-40B4-BE49-F238E27FC236}">
                <a16:creationId xmlns:a16="http://schemas.microsoft.com/office/drawing/2014/main" id="{F045964A-8260-EB23-1841-80E9C4068459}"/>
              </a:ext>
            </a:extLst>
          </p:cNvPr>
          <p:cNvSpPr/>
          <p:nvPr/>
        </p:nvSpPr>
        <p:spPr>
          <a:xfrm>
            <a:off x="822960" y="5477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Tại ghế điều trị của khoa: cạo cao – xử lý mặt gốc răng, chiếu laser Diode 940 nm theo quy trình 6 bước.</a:t>
            </a:r>
            <a:endParaRPr lang="en-US" sz="1050" dirty="0"/>
          </a:p>
        </p:txBody>
      </p:sp>
      <p:sp>
        <p:nvSpPr>
          <p:cNvPr id="167" name="Shape 52">
            <a:extLst>
              <a:ext uri="{FF2B5EF4-FFF2-40B4-BE49-F238E27FC236}">
                <a16:creationId xmlns:a16="http://schemas.microsoft.com/office/drawing/2014/main" id="{46B8CC4A-BA49-C1DC-F5DC-57359536A155}"/>
              </a:ext>
            </a:extLst>
          </p:cNvPr>
          <p:cNvSpPr/>
          <p:nvPr/>
        </p:nvSpPr>
        <p:spPr>
          <a:xfrm>
            <a:off x="6263640" y="4892040"/>
            <a:ext cx="5394960" cy="1078992"/>
          </a:xfrm>
          <a:prstGeom prst="roundRect">
            <a:avLst>
              <a:gd name="adj" fmla="val 508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9" name="Shape 53">
            <a:extLst>
              <a:ext uri="{FF2B5EF4-FFF2-40B4-BE49-F238E27FC236}">
                <a16:creationId xmlns:a16="http://schemas.microsoft.com/office/drawing/2014/main" id="{06636C27-D632-E85E-382F-A8BDF2A368CE}"/>
              </a:ext>
            </a:extLst>
          </p:cNvPr>
          <p:cNvSpPr/>
          <p:nvPr/>
        </p:nvSpPr>
        <p:spPr>
          <a:xfrm>
            <a:off x="6501384" y="507492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1" name="Text 54">
            <a:extLst>
              <a:ext uri="{FF2B5EF4-FFF2-40B4-BE49-F238E27FC236}">
                <a16:creationId xmlns:a16="http://schemas.microsoft.com/office/drawing/2014/main" id="{4DFCB79D-27B6-7013-CEED-3168CBBAE7A5}"/>
              </a:ext>
            </a:extLst>
          </p:cNvPr>
          <p:cNvSpPr/>
          <p:nvPr/>
        </p:nvSpPr>
        <p:spPr>
          <a:xfrm>
            <a:off x="6501384" y="50749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250" dirty="0"/>
          </a:p>
        </p:txBody>
      </p:sp>
      <p:sp>
        <p:nvSpPr>
          <p:cNvPr id="173" name="Text 55">
            <a:extLst>
              <a:ext uri="{FF2B5EF4-FFF2-40B4-BE49-F238E27FC236}">
                <a16:creationId xmlns:a16="http://schemas.microsoft.com/office/drawing/2014/main" id="{4C3C7D73-6F91-9AC8-9612-6EF5D54AF3A9}"/>
              </a:ext>
            </a:extLst>
          </p:cNvPr>
          <p:cNvSpPr/>
          <p:nvPr/>
        </p:nvSpPr>
        <p:spPr>
          <a:xfrm>
            <a:off x="6995160" y="5056632"/>
            <a:ext cx="28803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Tái khám và thu thập theo dõi</a:t>
            </a:r>
            <a:endParaRPr lang="en-US" sz="1250" dirty="0"/>
          </a:p>
        </p:txBody>
      </p:sp>
      <p:sp>
        <p:nvSpPr>
          <p:cNvPr id="175" name="Shape 56">
            <a:extLst>
              <a:ext uri="{FF2B5EF4-FFF2-40B4-BE49-F238E27FC236}">
                <a16:creationId xmlns:a16="http://schemas.microsoft.com/office/drawing/2014/main" id="{C67453A1-CD86-7CAC-554F-0EA060BC6329}"/>
              </a:ext>
            </a:extLst>
          </p:cNvPr>
          <p:cNvSpPr/>
          <p:nvPr/>
        </p:nvSpPr>
        <p:spPr>
          <a:xfrm>
            <a:off x="9921240" y="5074920"/>
            <a:ext cx="1508760" cy="310896"/>
          </a:xfrm>
          <a:prstGeom prst="roundRect">
            <a:avLst>
              <a:gd name="adj" fmla="val 147059"/>
            </a:avLst>
          </a:prstGeom>
          <a:solidFill>
            <a:srgbClr val="084C61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7" name="Text 57">
            <a:extLst>
              <a:ext uri="{FF2B5EF4-FFF2-40B4-BE49-F238E27FC236}">
                <a16:creationId xmlns:a16="http://schemas.microsoft.com/office/drawing/2014/main" id="{36FE016E-2C3A-7767-C974-4CAD1BB49E8E}"/>
              </a:ext>
            </a:extLst>
          </p:cNvPr>
          <p:cNvSpPr/>
          <p:nvPr/>
        </p:nvSpPr>
        <p:spPr>
          <a:xfrm>
            <a:off x="9921240" y="5074920"/>
            <a:ext cx="1508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Khoa Nha Chu</a:t>
            </a:r>
            <a:endParaRPr lang="en-US" sz="850" dirty="0"/>
          </a:p>
        </p:txBody>
      </p:sp>
      <p:sp>
        <p:nvSpPr>
          <p:cNvPr id="179" name="Text 58">
            <a:extLst>
              <a:ext uri="{FF2B5EF4-FFF2-40B4-BE49-F238E27FC236}">
                <a16:creationId xmlns:a16="http://schemas.microsoft.com/office/drawing/2014/main" id="{045B127C-FCA5-9ADC-2CEB-BF05A024D6DF}"/>
              </a:ext>
            </a:extLst>
          </p:cNvPr>
          <p:cNvSpPr/>
          <p:nvPr/>
        </p:nvSpPr>
        <p:spPr>
          <a:xfrm>
            <a:off x="6537960" y="5477256"/>
            <a:ext cx="4846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300"/>
              </a:lnSpc>
              <a:buNone/>
            </a:pPr>
            <a:r>
              <a:rPr lang="en-US" sz="10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Ngay sau, ngày 3, ngày 7, 1 tháng và 3 tháng; riêng mốc 3 tháng bệnh nhân làm lại xét nghiệm tại Khoa Xét nghiệm.</a:t>
            </a:r>
            <a:endParaRPr lang="en-US" sz="1050" dirty="0"/>
          </a:p>
        </p:txBody>
      </p:sp>
      <p:sp>
        <p:nvSpPr>
          <p:cNvPr id="181" name="Shape 59">
            <a:extLst>
              <a:ext uri="{FF2B5EF4-FFF2-40B4-BE49-F238E27FC236}">
                <a16:creationId xmlns:a16="http://schemas.microsoft.com/office/drawing/2014/main" id="{91E742C4-7544-6FD3-BC1A-6747E13BB3BE}"/>
              </a:ext>
            </a:extLst>
          </p:cNvPr>
          <p:cNvSpPr/>
          <p:nvPr/>
        </p:nvSpPr>
        <p:spPr>
          <a:xfrm>
            <a:off x="548640" y="5943600"/>
            <a:ext cx="11109960" cy="566928"/>
          </a:xfrm>
          <a:prstGeom prst="roundRect">
            <a:avLst>
              <a:gd name="adj" fmla="val 9677"/>
            </a:avLst>
          </a:prstGeom>
          <a:solidFill>
            <a:srgbClr val="084C61"/>
          </a:solidFill>
          <a:ln w="12700">
            <a:solidFill>
              <a:srgbClr val="084C6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3" name="Text 60">
            <a:extLst>
              <a:ext uri="{FF2B5EF4-FFF2-40B4-BE49-F238E27FC236}">
                <a16:creationId xmlns:a16="http://schemas.microsoft.com/office/drawing/2014/main" id="{1895E5A4-34DB-138E-BC5A-FCBBA95A178B}"/>
              </a:ext>
            </a:extLst>
          </p:cNvPr>
          <p:cNvSpPr/>
          <p:nvPr/>
        </p:nvSpPr>
        <p:spPr>
          <a:xfrm>
            <a:off x="914400" y="5989320"/>
            <a:ext cx="10424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400"/>
              </a:lnSpc>
              <a:buNone/>
            </a:pPr>
            <a:r>
              <a:rPr lang="en-US" sz="1100" b="1" dirty="0">
                <a:solidFill>
                  <a:srgbClr val="6FD3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  Phòng Kế hoạch tổng hợp:  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đối chiếu và lưu trữ hồ sơ bệnh án; nghiên cứu viên nhập liệu vào phần mềm bằng mã bệnh nhân, không lưu thông tin định danh, quản lý bảo mật theo quy định của bệnh viện.</a:t>
            </a:r>
            <a:endParaRPr lang="en-US" sz="11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685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234440" y="495841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548640" y="1298448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822960" y="1591056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1005840" y="1517904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Lợi ích cho người tham gia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005840" y="1920240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Được điều trị viêm nha chu theo phác đồ chuẩn, có hỗ trợ laser, được theo dõi sát và tư vấn vệ sinh răng miệng trong suốt nghiên cứu.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6263640" y="1298448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6537960" y="1591056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6720840" y="1517904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Nguy cơ và cách xử trí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720840" y="1920240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Nguy cơ tối thiểu: ê buốt, đau nhẹ sau điều trị. Laser dùng đúng thông số khuyến cáo; có kính bảo hộ cho cả hai bên; sẵn sàng xử trí biến cố.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48640" y="2962656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822960" y="3255264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1005840" y="3182112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Chấp thuận tình nguyện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005840" y="3584448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Bệnh nhân được cung cấp phiếu thông tin, giải thích đầy đủ mục đích, quy trình, lợi ích, nguy cơ và ký phiếu chấp thuận trước khi tham gia.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263640" y="2962656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6537960" y="3255264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720840" y="3182112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Quyền rút lui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720840" y="3584448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 quyền từ chối hoặc rút khỏi nghiên cứu ở bất kỳ thời điểm nào mà không ảnh hưởng đến quyền lợi khám chữa bệnh tại bệnh viện.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4626864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822960" y="4919472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1005840" y="4846320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Bảo mật thông tin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1005840" y="5248656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Thông tin được mã hóa, chỉ phục vụ mục đích nghiên cứu; kết quả công bố dưới dạng số liệu tổng hợp, không nêu danh tính.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263640" y="4626864"/>
            <a:ext cx="5394960" cy="1463040"/>
          </a:xfrm>
          <a:prstGeom prst="roundRect">
            <a:avLst>
              <a:gd name="adj" fmla="val 3750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6537960" y="4919472"/>
            <a:ext cx="54864" cy="256032"/>
          </a:xfrm>
          <a:prstGeom prst="rect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6720840" y="4846320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 phí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720840" y="5248656"/>
            <a:ext cx="47091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Bệnh nhân không phải trả thêm chi phí phát sinh do nghiên cứu; không có thù lao tham gia.</a:t>
            </a:r>
            <a:endParaRPr lang="en-US" sz="1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01FD5C-D559-2338-CCE2-D63312699292}"/>
              </a:ext>
            </a:extLst>
          </p:cNvPr>
          <p:cNvSpPr txBox="1"/>
          <p:nvPr/>
        </p:nvSpPr>
        <p:spPr>
          <a:xfrm>
            <a:off x="850392" y="568035"/>
            <a:ext cx="97339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V. BẢNG THÔNG TIN DÀNH CHO NGƯỜI THAM GIA NGHIÊN CỨU VÀ CHẤP THUẬN THAM GIA NGHIÊN CỨU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"/>
          <p:cNvSpPr txBox="1">
            <a:spLocks noGrp="1"/>
          </p:cNvSpPr>
          <p:nvPr>
            <p:ph type="title"/>
          </p:nvPr>
        </p:nvSpPr>
        <p:spPr>
          <a:xfrm>
            <a:off x="525780" y="2164314"/>
            <a:ext cx="4100831" cy="2125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Times New Roman"/>
              <a:buNone/>
            </a:pPr>
            <a:r>
              <a:rPr lang="en-US">
                <a:latin typeface="Times New Roman"/>
                <a:ea typeface="Times New Roman"/>
                <a:cs typeface="Times New Roman"/>
                <a:sym typeface="Times New Roman"/>
              </a:rPr>
              <a:t>CHÂN THÀNH CẢM ƠN SỰ THEO DÕI CỦA QUÝ HỘI ĐỒNG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0" name="Google Shape;160;p8" descr="A group of people giving each other a high five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095" r="6095"/>
          <a:stretch/>
        </p:blipFill>
        <p:spPr>
          <a:xfrm>
            <a:off x="4916862" y="1215625"/>
            <a:ext cx="6835848" cy="51851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"/>
          <p:cNvSpPr txBox="1">
            <a:spLocks noGrp="1"/>
          </p:cNvSpPr>
          <p:nvPr>
            <p:ph type="title"/>
          </p:nvPr>
        </p:nvSpPr>
        <p:spPr>
          <a:xfrm>
            <a:off x="581192" y="702156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lang="en-US"/>
              <a:t>NỘI DUNG</a:t>
            </a:r>
            <a:endParaRPr/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1"/>
          </p:nvPr>
        </p:nvSpPr>
        <p:spPr>
          <a:xfrm>
            <a:off x="581192" y="1590040"/>
            <a:ext cx="11029615" cy="4385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452374" algn="just" rtl="0">
              <a:spcBef>
                <a:spcPts val="0"/>
              </a:spcBef>
              <a:spcAft>
                <a:spcPts val="0"/>
              </a:spcAft>
              <a:buSzPts val="2500"/>
              <a:buFont typeface="Gill Sans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Mục tiêu nghiên cứu</a:t>
            </a:r>
            <a:endParaRPr sz="2800">
              <a:solidFill>
                <a:schemeClr val="dk1"/>
              </a:solidFill>
            </a:endParaRPr>
          </a:p>
          <a:p>
            <a:pPr marL="457200" lvl="0" indent="-452374" algn="just" rtl="0">
              <a:spcBef>
                <a:spcPts val="1160"/>
              </a:spcBef>
              <a:spcAft>
                <a:spcPts val="0"/>
              </a:spcAft>
              <a:buSzPts val="2500"/>
              <a:buFont typeface="Gill Sans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Phương pháp nghiên cứu</a:t>
            </a:r>
            <a:endParaRPr sz="2800">
              <a:solidFill>
                <a:schemeClr val="dk1"/>
              </a:solidFill>
            </a:endParaRPr>
          </a:p>
          <a:p>
            <a:pPr marL="457200" lvl="0" indent="-452374" algn="just" rtl="0">
              <a:spcBef>
                <a:spcPts val="1160"/>
              </a:spcBef>
              <a:spcAft>
                <a:spcPts val="0"/>
              </a:spcAft>
              <a:buSzPts val="2500"/>
              <a:buFont typeface="Gill Sans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Quy trình kỹ thuật</a:t>
            </a:r>
            <a:endParaRPr sz="2800">
              <a:solidFill>
                <a:schemeClr val="dk1"/>
              </a:solidFill>
            </a:endParaRPr>
          </a:p>
          <a:p>
            <a:pPr marL="457200" lvl="0" indent="-452374" algn="just" rtl="0">
              <a:spcBef>
                <a:spcPts val="1160"/>
              </a:spcBef>
              <a:spcAft>
                <a:spcPts val="0"/>
              </a:spcAft>
              <a:buSzPts val="2500"/>
              <a:buFont typeface="Gill Sans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Quy trình thu thập dữ liệu tại bệnh viện</a:t>
            </a:r>
            <a:endParaRPr/>
          </a:p>
          <a:p>
            <a:pPr marL="457200" lvl="0" indent="-452374" algn="just" rtl="0">
              <a:spcBef>
                <a:spcPts val="1160"/>
              </a:spcBef>
              <a:spcAft>
                <a:spcPts val="0"/>
              </a:spcAft>
              <a:buSzPts val="2500"/>
              <a:buFont typeface="Gill Sans"/>
              <a:buAutoNum type="arabicPeriod"/>
            </a:pPr>
            <a:r>
              <a:rPr lang="en-US" sz="2800">
                <a:solidFill>
                  <a:schemeClr val="dk1"/>
                </a:solidFill>
              </a:rPr>
              <a:t>Bảng thông tin dành cho người tham gia nghiên cứu và chấp thuận tham gia nghiên cứu</a:t>
            </a:r>
            <a:endParaRPr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"/>
          <p:cNvSpPr txBox="1">
            <a:spLocks noGrp="1"/>
          </p:cNvSpPr>
          <p:nvPr>
            <p:ph type="title"/>
          </p:nvPr>
        </p:nvSpPr>
        <p:spPr>
          <a:xfrm>
            <a:off x="581192" y="702156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lang="en-US"/>
              <a:t>I. MỤC TIÊU NGHIÊN CỨU</a:t>
            </a:r>
            <a:endParaRPr/>
          </a:p>
        </p:txBody>
      </p:sp>
      <p:sp>
        <p:nvSpPr>
          <p:cNvPr id="129" name="Google Shape;129;p3"/>
          <p:cNvSpPr txBox="1">
            <a:spLocks noGrp="1"/>
          </p:cNvSpPr>
          <p:nvPr>
            <p:ph type="body" idx="1"/>
          </p:nvPr>
        </p:nvSpPr>
        <p:spPr>
          <a:xfrm>
            <a:off x="581192" y="1590039"/>
            <a:ext cx="11029615" cy="4913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06000" lvl="0" indent="-306000" algn="just" rtl="0">
              <a:spcBef>
                <a:spcPts val="0"/>
              </a:spcBef>
              <a:spcAft>
                <a:spcPts val="0"/>
              </a:spcAft>
              <a:buSzPts val="2208"/>
              <a:buChar char="◼"/>
            </a:pPr>
            <a:r>
              <a:rPr lang="en-US"/>
              <a:t>NCV báo cáo tóm tắt mục tiêu NC</a:t>
            </a:r>
            <a:endParaRPr/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891E0AAE-968A-F46F-9C3F-3B6E1A9423DD}"/>
              </a:ext>
            </a:extLst>
          </p:cNvPr>
          <p:cNvSpPr/>
          <p:nvPr/>
        </p:nvSpPr>
        <p:spPr>
          <a:xfrm>
            <a:off x="500847" y="1629564"/>
            <a:ext cx="11109960" cy="1051560"/>
          </a:xfrm>
          <a:prstGeom prst="roundRect">
            <a:avLst>
              <a:gd name="adj" fmla="val 5217"/>
            </a:avLst>
          </a:prstGeom>
          <a:solidFill>
            <a:srgbClr val="084C61"/>
          </a:solidFill>
          <a:ln w="12700">
            <a:solidFill>
              <a:srgbClr val="084C6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64404616-4BC8-ADD6-C868-710519FED9AE}"/>
              </a:ext>
            </a:extLst>
          </p:cNvPr>
          <p:cNvSpPr/>
          <p:nvPr/>
        </p:nvSpPr>
        <p:spPr>
          <a:xfrm>
            <a:off x="866607" y="1766724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100" dirty="0">
                <a:solidFill>
                  <a:srgbClr val="6FD3C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MỤC TIÊU TỔNG QUÁT</a:t>
            </a:r>
            <a:endParaRPr lang="en-US" sz="1150" dirty="0"/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2FBBCC33-BFFC-5912-D875-73C12D2A8C21}"/>
              </a:ext>
            </a:extLst>
          </p:cNvPr>
          <p:cNvSpPr/>
          <p:nvPr/>
        </p:nvSpPr>
        <p:spPr>
          <a:xfrm>
            <a:off x="866607" y="2059332"/>
            <a:ext cx="10424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9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kết quả điều trị viêm nha chu không phẫu thuật có hỗ trợ laser Diode 940 nm ở bệnh nhân đái tháo đường típ 2 và bệnh nhân không đái tháo đường.</a:t>
            </a:r>
            <a:endParaRPr lang="en-US" sz="1450" dirty="0"/>
          </a:p>
        </p:txBody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08F451F6-DA4C-EEE8-1D15-D4A2D48330D6}"/>
              </a:ext>
            </a:extLst>
          </p:cNvPr>
          <p:cNvSpPr/>
          <p:nvPr/>
        </p:nvSpPr>
        <p:spPr>
          <a:xfrm>
            <a:off x="500847" y="2909724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MỤC TIÊU CỤ THỂ</a:t>
            </a:r>
            <a:endParaRPr lang="en-US" sz="1200" dirty="0"/>
          </a:p>
        </p:txBody>
      </p:sp>
      <p:sp>
        <p:nvSpPr>
          <p:cNvPr id="11" name="Shape 6">
            <a:extLst>
              <a:ext uri="{FF2B5EF4-FFF2-40B4-BE49-F238E27FC236}">
                <a16:creationId xmlns:a16="http://schemas.microsoft.com/office/drawing/2014/main" id="{A037A0A4-6E14-D040-5AE6-C70B98EC5798}"/>
              </a:ext>
            </a:extLst>
          </p:cNvPr>
          <p:cNvSpPr/>
          <p:nvPr/>
        </p:nvSpPr>
        <p:spPr>
          <a:xfrm>
            <a:off x="500847" y="3321204"/>
            <a:ext cx="11109960" cy="987552"/>
          </a:xfrm>
          <a:prstGeom prst="roundRect">
            <a:avLst>
              <a:gd name="adj" fmla="val 5556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7">
            <a:extLst>
              <a:ext uri="{FF2B5EF4-FFF2-40B4-BE49-F238E27FC236}">
                <a16:creationId xmlns:a16="http://schemas.microsoft.com/office/drawing/2014/main" id="{213836C1-D265-834A-E39F-65CC0745C497}"/>
              </a:ext>
            </a:extLst>
          </p:cNvPr>
          <p:cNvSpPr/>
          <p:nvPr/>
        </p:nvSpPr>
        <p:spPr>
          <a:xfrm>
            <a:off x="775167" y="3540660"/>
            <a:ext cx="548640" cy="548640"/>
          </a:xfrm>
          <a:prstGeom prst="roundRect">
            <a:avLst>
              <a:gd name="adj" fmla="val 83333"/>
            </a:avLst>
          </a:prstGeom>
          <a:solidFill>
            <a:srgbClr val="FFFFFF"/>
          </a:solidFill>
          <a:ln w="19050">
            <a:solidFill>
              <a:srgbClr val="177E8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1DFCEDED-3062-9434-3607-7D565540254B}"/>
              </a:ext>
            </a:extLst>
          </p:cNvPr>
          <p:cNvSpPr/>
          <p:nvPr/>
        </p:nvSpPr>
        <p:spPr>
          <a:xfrm>
            <a:off x="775167" y="354066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700" dirty="0"/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56BC8171-AB45-3C7D-2073-17FBF53A4842}"/>
              </a:ext>
            </a:extLst>
          </p:cNvPr>
          <p:cNvSpPr/>
          <p:nvPr/>
        </p:nvSpPr>
        <p:spPr>
          <a:xfrm>
            <a:off x="1552407" y="3449220"/>
            <a:ext cx="9784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14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Mô tả đặc điểm lâm sàng và cận lâm sàng của bệnh nhân viêm nha chu có và không có đái tháo đường típ 2 trước điều trị.</a:t>
            </a:r>
            <a:endParaRPr lang="en-US" sz="1450" dirty="0"/>
          </a:p>
        </p:txBody>
      </p:sp>
      <p:sp>
        <p:nvSpPr>
          <p:cNvPr id="19" name="Shape 10">
            <a:extLst>
              <a:ext uri="{FF2B5EF4-FFF2-40B4-BE49-F238E27FC236}">
                <a16:creationId xmlns:a16="http://schemas.microsoft.com/office/drawing/2014/main" id="{771E8523-79FE-5932-9F40-1C0169CCC470}"/>
              </a:ext>
            </a:extLst>
          </p:cNvPr>
          <p:cNvSpPr/>
          <p:nvPr/>
        </p:nvSpPr>
        <p:spPr>
          <a:xfrm>
            <a:off x="500847" y="4491636"/>
            <a:ext cx="11109960" cy="987552"/>
          </a:xfrm>
          <a:prstGeom prst="roundRect">
            <a:avLst>
              <a:gd name="adj" fmla="val 5556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1">
            <a:extLst>
              <a:ext uri="{FF2B5EF4-FFF2-40B4-BE49-F238E27FC236}">
                <a16:creationId xmlns:a16="http://schemas.microsoft.com/office/drawing/2014/main" id="{BCACB6CB-1550-1745-6C7A-637682F8EEBA}"/>
              </a:ext>
            </a:extLst>
          </p:cNvPr>
          <p:cNvSpPr/>
          <p:nvPr/>
        </p:nvSpPr>
        <p:spPr>
          <a:xfrm>
            <a:off x="775167" y="4711092"/>
            <a:ext cx="548640" cy="548640"/>
          </a:xfrm>
          <a:prstGeom prst="roundRect">
            <a:avLst>
              <a:gd name="adj" fmla="val 83333"/>
            </a:avLst>
          </a:prstGeom>
          <a:solidFill>
            <a:srgbClr val="FFFFFF"/>
          </a:solidFill>
          <a:ln w="19050">
            <a:solidFill>
              <a:srgbClr val="177E8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12">
            <a:extLst>
              <a:ext uri="{FF2B5EF4-FFF2-40B4-BE49-F238E27FC236}">
                <a16:creationId xmlns:a16="http://schemas.microsoft.com/office/drawing/2014/main" id="{4EEDF25F-7F62-5C3B-94EF-79672C6B80E4}"/>
              </a:ext>
            </a:extLst>
          </p:cNvPr>
          <p:cNvSpPr/>
          <p:nvPr/>
        </p:nvSpPr>
        <p:spPr>
          <a:xfrm>
            <a:off x="775167" y="4711092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700" dirty="0"/>
          </a:p>
        </p:txBody>
      </p:sp>
      <p:sp>
        <p:nvSpPr>
          <p:cNvPr id="25" name="Text 13">
            <a:extLst>
              <a:ext uri="{FF2B5EF4-FFF2-40B4-BE49-F238E27FC236}">
                <a16:creationId xmlns:a16="http://schemas.microsoft.com/office/drawing/2014/main" id="{029EA7E1-8207-1753-5796-3FA49F04953D}"/>
              </a:ext>
            </a:extLst>
          </p:cNvPr>
          <p:cNvSpPr/>
          <p:nvPr/>
        </p:nvSpPr>
        <p:spPr>
          <a:xfrm>
            <a:off x="1552407" y="4619652"/>
            <a:ext cx="9784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14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kết quả điều trị viêm nha chu không phẫu thuật có hỗ trợ laser Diode 940 nm ở hai nhóm tại các thời điểm sau điều trị 1 tháng và 3 tháng.</a:t>
            </a:r>
            <a:endParaRPr lang="en-US" sz="1450" dirty="0"/>
          </a:p>
        </p:txBody>
      </p:sp>
      <p:sp>
        <p:nvSpPr>
          <p:cNvPr id="27" name="Shape 14">
            <a:extLst>
              <a:ext uri="{FF2B5EF4-FFF2-40B4-BE49-F238E27FC236}">
                <a16:creationId xmlns:a16="http://schemas.microsoft.com/office/drawing/2014/main" id="{8612C87B-CC05-EF0B-7D06-48BE57F8655A}"/>
              </a:ext>
            </a:extLst>
          </p:cNvPr>
          <p:cNvSpPr/>
          <p:nvPr/>
        </p:nvSpPr>
        <p:spPr>
          <a:xfrm>
            <a:off x="500847" y="5662068"/>
            <a:ext cx="11109960" cy="987552"/>
          </a:xfrm>
          <a:prstGeom prst="roundRect">
            <a:avLst>
              <a:gd name="adj" fmla="val 5556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Shape 15">
            <a:extLst>
              <a:ext uri="{FF2B5EF4-FFF2-40B4-BE49-F238E27FC236}">
                <a16:creationId xmlns:a16="http://schemas.microsoft.com/office/drawing/2014/main" id="{4AA4CA70-52B1-4133-27A1-57AC778710CB}"/>
              </a:ext>
            </a:extLst>
          </p:cNvPr>
          <p:cNvSpPr/>
          <p:nvPr/>
        </p:nvSpPr>
        <p:spPr>
          <a:xfrm>
            <a:off x="775167" y="5881524"/>
            <a:ext cx="548640" cy="548640"/>
          </a:xfrm>
          <a:prstGeom prst="roundRect">
            <a:avLst>
              <a:gd name="adj" fmla="val 83333"/>
            </a:avLst>
          </a:prstGeom>
          <a:solidFill>
            <a:srgbClr val="FFFFFF"/>
          </a:solidFill>
          <a:ln w="19050">
            <a:solidFill>
              <a:srgbClr val="177E89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16">
            <a:extLst>
              <a:ext uri="{FF2B5EF4-FFF2-40B4-BE49-F238E27FC236}">
                <a16:creationId xmlns:a16="http://schemas.microsoft.com/office/drawing/2014/main" id="{6CA92E33-6075-0665-B1C2-71BAD78C31EB}"/>
              </a:ext>
            </a:extLst>
          </p:cNvPr>
          <p:cNvSpPr/>
          <p:nvPr/>
        </p:nvSpPr>
        <p:spPr>
          <a:xfrm>
            <a:off x="775167" y="5881524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700" dirty="0"/>
          </a:p>
        </p:txBody>
      </p:sp>
      <p:sp>
        <p:nvSpPr>
          <p:cNvPr id="33" name="Text 17">
            <a:extLst>
              <a:ext uri="{FF2B5EF4-FFF2-40B4-BE49-F238E27FC236}">
                <a16:creationId xmlns:a16="http://schemas.microsoft.com/office/drawing/2014/main" id="{F93EA441-4F7C-71A0-5C8C-B3C475D089D9}"/>
              </a:ext>
            </a:extLst>
          </p:cNvPr>
          <p:cNvSpPr/>
          <p:nvPr/>
        </p:nvSpPr>
        <p:spPr>
          <a:xfrm>
            <a:off x="1552407" y="5790084"/>
            <a:ext cx="9784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900"/>
              </a:lnSpc>
              <a:buNone/>
            </a:pPr>
            <a:r>
              <a:rPr lang="en-US" sz="14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Xác định một số yếu tố liên quan đến kết quả điều trị ở hai nhóm nghiên cứu.</a:t>
            </a:r>
            <a:endParaRPr lang="en-US" sz="14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"/>
          <p:cNvSpPr txBox="1">
            <a:spLocks noGrp="1"/>
          </p:cNvSpPr>
          <p:nvPr>
            <p:ph type="title"/>
          </p:nvPr>
        </p:nvSpPr>
        <p:spPr>
          <a:xfrm>
            <a:off x="581192" y="702156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lang="en-US"/>
              <a:t>II. PHƯƠNG PHÁP NGHIÊN CỨU</a:t>
            </a:r>
            <a:endParaRPr/>
          </a:p>
        </p:txBody>
      </p:sp>
      <p:sp>
        <p:nvSpPr>
          <p:cNvPr id="53" name="Shape 2">
            <a:extLst>
              <a:ext uri="{FF2B5EF4-FFF2-40B4-BE49-F238E27FC236}">
                <a16:creationId xmlns:a16="http://schemas.microsoft.com/office/drawing/2014/main" id="{F0B19E26-B5BF-85CD-BD31-6765449E4EBE}"/>
              </a:ext>
            </a:extLst>
          </p:cNvPr>
          <p:cNvSpPr/>
          <p:nvPr/>
        </p:nvSpPr>
        <p:spPr>
          <a:xfrm>
            <a:off x="581192" y="1542190"/>
            <a:ext cx="2606040" cy="1874520"/>
          </a:xfrm>
          <a:prstGeom prst="roundRect">
            <a:avLst>
              <a:gd name="adj" fmla="val 2927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5" name="Text 3">
            <a:extLst>
              <a:ext uri="{FF2B5EF4-FFF2-40B4-BE49-F238E27FC236}">
                <a16:creationId xmlns:a16="http://schemas.microsoft.com/office/drawing/2014/main" id="{48CC3FC1-74BA-B1E3-8E80-E1981D2036D6}"/>
              </a:ext>
            </a:extLst>
          </p:cNvPr>
          <p:cNvSpPr/>
          <p:nvPr/>
        </p:nvSpPr>
        <p:spPr>
          <a:xfrm>
            <a:off x="837224" y="1697638"/>
            <a:ext cx="2103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THIẾT KẾ</a:t>
            </a:r>
            <a:endParaRPr lang="en-US" sz="1050" dirty="0"/>
          </a:p>
        </p:txBody>
      </p:sp>
      <p:sp>
        <p:nvSpPr>
          <p:cNvPr id="57" name="Text 4">
            <a:extLst>
              <a:ext uri="{FF2B5EF4-FFF2-40B4-BE49-F238E27FC236}">
                <a16:creationId xmlns:a16="http://schemas.microsoft.com/office/drawing/2014/main" id="{C3D06B4A-401A-B2D6-5DEA-13F122469175}"/>
              </a:ext>
            </a:extLst>
          </p:cNvPr>
          <p:cNvSpPr/>
          <p:nvPr/>
        </p:nvSpPr>
        <p:spPr>
          <a:xfrm>
            <a:off x="837224" y="197195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Can thiệp</a:t>
            </a:r>
            <a:endParaRPr lang="en-US" sz="2100" dirty="0"/>
          </a:p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lâm sàng</a:t>
            </a:r>
            <a:endParaRPr lang="en-US" sz="2100" dirty="0"/>
          </a:p>
        </p:txBody>
      </p:sp>
      <p:sp>
        <p:nvSpPr>
          <p:cNvPr id="59" name="Text 5">
            <a:extLst>
              <a:ext uri="{FF2B5EF4-FFF2-40B4-BE49-F238E27FC236}">
                <a16:creationId xmlns:a16="http://schemas.microsoft.com/office/drawing/2014/main" id="{0E98E73C-779B-648C-BDA1-BC82AF664ABF}"/>
              </a:ext>
            </a:extLst>
          </p:cNvPr>
          <p:cNvSpPr/>
          <p:nvPr/>
        </p:nvSpPr>
        <p:spPr>
          <a:xfrm>
            <a:off x="837224" y="2794918"/>
            <a:ext cx="2148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 sánh hai nhóm, theo dõi dọc</a:t>
            </a:r>
            <a:endParaRPr lang="en-US" sz="1150" dirty="0"/>
          </a:p>
        </p:txBody>
      </p:sp>
      <p:sp>
        <p:nvSpPr>
          <p:cNvPr id="61" name="Shape 6">
            <a:extLst>
              <a:ext uri="{FF2B5EF4-FFF2-40B4-BE49-F238E27FC236}">
                <a16:creationId xmlns:a16="http://schemas.microsoft.com/office/drawing/2014/main" id="{4C9EF329-A948-1756-1184-EB82B98CCDAC}"/>
              </a:ext>
            </a:extLst>
          </p:cNvPr>
          <p:cNvSpPr/>
          <p:nvPr/>
        </p:nvSpPr>
        <p:spPr>
          <a:xfrm>
            <a:off x="3415832" y="1542190"/>
            <a:ext cx="2606040" cy="1874520"/>
          </a:xfrm>
          <a:prstGeom prst="roundRect">
            <a:avLst>
              <a:gd name="adj" fmla="val 2927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Text 7">
            <a:extLst>
              <a:ext uri="{FF2B5EF4-FFF2-40B4-BE49-F238E27FC236}">
                <a16:creationId xmlns:a16="http://schemas.microsoft.com/office/drawing/2014/main" id="{CDFD4954-7FDA-3FCB-126E-AD55C56B05C2}"/>
              </a:ext>
            </a:extLst>
          </p:cNvPr>
          <p:cNvSpPr/>
          <p:nvPr/>
        </p:nvSpPr>
        <p:spPr>
          <a:xfrm>
            <a:off x="3671864" y="1697638"/>
            <a:ext cx="2103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CỠ MẪU</a:t>
            </a:r>
            <a:endParaRPr lang="en-US" sz="1050" dirty="0"/>
          </a:p>
        </p:txBody>
      </p:sp>
      <p:sp>
        <p:nvSpPr>
          <p:cNvPr id="129" name="Text 8">
            <a:extLst>
              <a:ext uri="{FF2B5EF4-FFF2-40B4-BE49-F238E27FC236}">
                <a16:creationId xmlns:a16="http://schemas.microsoft.com/office/drawing/2014/main" id="{52E3517E-E3B7-0D7E-A635-214D77EDC7D8}"/>
              </a:ext>
            </a:extLst>
          </p:cNvPr>
          <p:cNvSpPr/>
          <p:nvPr/>
        </p:nvSpPr>
        <p:spPr>
          <a:xfrm>
            <a:off x="3671864" y="197195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60</a:t>
            </a:r>
            <a:endParaRPr lang="en-US" sz="2100" dirty="0"/>
          </a:p>
        </p:txBody>
      </p:sp>
      <p:sp>
        <p:nvSpPr>
          <p:cNvPr id="131" name="Text 9">
            <a:extLst>
              <a:ext uri="{FF2B5EF4-FFF2-40B4-BE49-F238E27FC236}">
                <a16:creationId xmlns:a16="http://schemas.microsoft.com/office/drawing/2014/main" id="{1292C902-2255-49AC-2525-7CC94F671FB6}"/>
              </a:ext>
            </a:extLst>
          </p:cNvPr>
          <p:cNvSpPr/>
          <p:nvPr/>
        </p:nvSpPr>
        <p:spPr>
          <a:xfrm>
            <a:off x="3671864" y="2794918"/>
            <a:ext cx="2148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 bệnh nhân mỗi nhóm</a:t>
            </a:r>
            <a:endParaRPr lang="en-US" sz="1150" dirty="0"/>
          </a:p>
        </p:txBody>
      </p:sp>
      <p:sp>
        <p:nvSpPr>
          <p:cNvPr id="133" name="Shape 10">
            <a:extLst>
              <a:ext uri="{FF2B5EF4-FFF2-40B4-BE49-F238E27FC236}">
                <a16:creationId xmlns:a16="http://schemas.microsoft.com/office/drawing/2014/main" id="{B1CFE476-B8F3-16CB-ED71-26BFC2DA763B}"/>
              </a:ext>
            </a:extLst>
          </p:cNvPr>
          <p:cNvSpPr/>
          <p:nvPr/>
        </p:nvSpPr>
        <p:spPr>
          <a:xfrm>
            <a:off x="6250472" y="1542190"/>
            <a:ext cx="2606040" cy="1874520"/>
          </a:xfrm>
          <a:prstGeom prst="roundRect">
            <a:avLst>
              <a:gd name="adj" fmla="val 2927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7" name="Text 11">
            <a:extLst>
              <a:ext uri="{FF2B5EF4-FFF2-40B4-BE49-F238E27FC236}">
                <a16:creationId xmlns:a16="http://schemas.microsoft.com/office/drawing/2014/main" id="{535C719D-569A-57FB-354B-E4A32158B075}"/>
              </a:ext>
            </a:extLst>
          </p:cNvPr>
          <p:cNvSpPr/>
          <p:nvPr/>
        </p:nvSpPr>
        <p:spPr>
          <a:xfrm>
            <a:off x="6506504" y="1697638"/>
            <a:ext cx="2103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CHỌN MẪU</a:t>
            </a:r>
            <a:endParaRPr lang="en-US" sz="1050" dirty="0"/>
          </a:p>
        </p:txBody>
      </p:sp>
      <p:sp>
        <p:nvSpPr>
          <p:cNvPr id="139" name="Text 12">
            <a:extLst>
              <a:ext uri="{FF2B5EF4-FFF2-40B4-BE49-F238E27FC236}">
                <a16:creationId xmlns:a16="http://schemas.microsoft.com/office/drawing/2014/main" id="{ACE88C74-F6B0-E3C8-1C97-48BC2405EC28}"/>
              </a:ext>
            </a:extLst>
          </p:cNvPr>
          <p:cNvSpPr/>
          <p:nvPr/>
        </p:nvSpPr>
        <p:spPr>
          <a:xfrm>
            <a:off x="6506504" y="197195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Thuận tiện</a:t>
            </a:r>
            <a:endParaRPr lang="en-US" sz="2100" dirty="0"/>
          </a:p>
        </p:txBody>
      </p:sp>
      <p:sp>
        <p:nvSpPr>
          <p:cNvPr id="141" name="Text 13">
            <a:extLst>
              <a:ext uri="{FF2B5EF4-FFF2-40B4-BE49-F238E27FC236}">
                <a16:creationId xmlns:a16="http://schemas.microsoft.com/office/drawing/2014/main" id="{FADF39B6-D58A-A79F-615D-A535B2A96A1E}"/>
              </a:ext>
            </a:extLst>
          </p:cNvPr>
          <p:cNvSpPr/>
          <p:nvPr/>
        </p:nvSpPr>
        <p:spPr>
          <a:xfrm>
            <a:off x="6506504" y="2794918"/>
            <a:ext cx="2148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 chủ đích theo tiêu chuẩn</a:t>
            </a:r>
            <a:endParaRPr lang="en-US" sz="1150" dirty="0"/>
          </a:p>
        </p:txBody>
      </p:sp>
      <p:sp>
        <p:nvSpPr>
          <p:cNvPr id="143" name="Shape 14">
            <a:extLst>
              <a:ext uri="{FF2B5EF4-FFF2-40B4-BE49-F238E27FC236}">
                <a16:creationId xmlns:a16="http://schemas.microsoft.com/office/drawing/2014/main" id="{12329734-3ED2-3577-32A2-BB5458F8019E}"/>
              </a:ext>
            </a:extLst>
          </p:cNvPr>
          <p:cNvSpPr/>
          <p:nvPr/>
        </p:nvSpPr>
        <p:spPr>
          <a:xfrm>
            <a:off x="9085112" y="1542190"/>
            <a:ext cx="2606040" cy="1874520"/>
          </a:xfrm>
          <a:prstGeom prst="roundRect">
            <a:avLst>
              <a:gd name="adj" fmla="val 2927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5" name="Text 15">
            <a:extLst>
              <a:ext uri="{FF2B5EF4-FFF2-40B4-BE49-F238E27FC236}">
                <a16:creationId xmlns:a16="http://schemas.microsoft.com/office/drawing/2014/main" id="{5A6BC378-3635-4BCB-5EEC-AEEE298E1E6C}"/>
              </a:ext>
            </a:extLst>
          </p:cNvPr>
          <p:cNvSpPr/>
          <p:nvPr/>
        </p:nvSpPr>
        <p:spPr>
          <a:xfrm>
            <a:off x="9341144" y="1697638"/>
            <a:ext cx="2103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THỜI GIAN</a:t>
            </a:r>
            <a:endParaRPr lang="en-US" sz="1050" dirty="0"/>
          </a:p>
        </p:txBody>
      </p:sp>
      <p:sp>
        <p:nvSpPr>
          <p:cNvPr id="147" name="Text 16">
            <a:extLst>
              <a:ext uri="{FF2B5EF4-FFF2-40B4-BE49-F238E27FC236}">
                <a16:creationId xmlns:a16="http://schemas.microsoft.com/office/drawing/2014/main" id="{70266088-EBDC-EE1E-A427-4E28C01FBF65}"/>
              </a:ext>
            </a:extLst>
          </p:cNvPr>
          <p:cNvSpPr/>
          <p:nvPr/>
        </p:nvSpPr>
        <p:spPr>
          <a:xfrm>
            <a:off x="9341144" y="1971958"/>
            <a:ext cx="21031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8/2026</a:t>
            </a:r>
            <a:endParaRPr lang="en-US" sz="2100" dirty="0"/>
          </a:p>
          <a:p>
            <a:pPr marL="0" indent="0">
              <a:lnSpc>
                <a:spcPts val="2500"/>
              </a:lnSpc>
              <a:buNone/>
            </a:pPr>
            <a:r>
              <a:rPr lang="en-US" sz="21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8/2027</a:t>
            </a:r>
            <a:endParaRPr lang="en-US" sz="2100" dirty="0"/>
          </a:p>
        </p:txBody>
      </p:sp>
      <p:sp>
        <p:nvSpPr>
          <p:cNvPr id="149" name="Text 17">
            <a:extLst>
              <a:ext uri="{FF2B5EF4-FFF2-40B4-BE49-F238E27FC236}">
                <a16:creationId xmlns:a16="http://schemas.microsoft.com/office/drawing/2014/main" id="{4F446F6D-3CB7-8111-C9FA-67388833C7FC}"/>
              </a:ext>
            </a:extLst>
          </p:cNvPr>
          <p:cNvSpPr/>
          <p:nvPr/>
        </p:nvSpPr>
        <p:spPr>
          <a:xfrm>
            <a:off x="9341144" y="2794918"/>
            <a:ext cx="2148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Thu thập tại BV RHM TP.HCM</a:t>
            </a:r>
            <a:endParaRPr lang="en-US" sz="1150" dirty="0"/>
          </a:p>
        </p:txBody>
      </p:sp>
      <p:sp>
        <p:nvSpPr>
          <p:cNvPr id="151" name="Text 18">
            <a:extLst>
              <a:ext uri="{FF2B5EF4-FFF2-40B4-BE49-F238E27FC236}">
                <a16:creationId xmlns:a16="http://schemas.microsoft.com/office/drawing/2014/main" id="{B94B6E3F-F061-BDD3-477E-7BE4230DF4B1}"/>
              </a:ext>
            </a:extLst>
          </p:cNvPr>
          <p:cNvSpPr/>
          <p:nvPr/>
        </p:nvSpPr>
        <p:spPr>
          <a:xfrm>
            <a:off x="581192" y="364531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10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BIẾN SỐ VÀ CHỈ SỐ NGHIÊN CỨU</a:t>
            </a:r>
            <a:endParaRPr lang="en-US" sz="1200" dirty="0"/>
          </a:p>
        </p:txBody>
      </p:sp>
      <p:sp>
        <p:nvSpPr>
          <p:cNvPr id="153" name="Shape 19">
            <a:extLst>
              <a:ext uri="{FF2B5EF4-FFF2-40B4-BE49-F238E27FC236}">
                <a16:creationId xmlns:a16="http://schemas.microsoft.com/office/drawing/2014/main" id="{564250B6-0F04-2C96-BEA5-F577423DFD2D}"/>
              </a:ext>
            </a:extLst>
          </p:cNvPr>
          <p:cNvSpPr/>
          <p:nvPr/>
        </p:nvSpPr>
        <p:spPr>
          <a:xfrm>
            <a:off x="581192" y="4056790"/>
            <a:ext cx="2606040" cy="2423160"/>
          </a:xfrm>
          <a:prstGeom prst="roundRect">
            <a:avLst>
              <a:gd name="adj" fmla="val 226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5" name="Shape 20">
            <a:extLst>
              <a:ext uri="{FF2B5EF4-FFF2-40B4-BE49-F238E27FC236}">
                <a16:creationId xmlns:a16="http://schemas.microsoft.com/office/drawing/2014/main" id="{FC687489-74BF-38A4-365D-FEA1678A2F35}"/>
              </a:ext>
            </a:extLst>
          </p:cNvPr>
          <p:cNvSpPr/>
          <p:nvPr/>
        </p:nvSpPr>
        <p:spPr>
          <a:xfrm>
            <a:off x="581192" y="4056790"/>
            <a:ext cx="2606040" cy="384048"/>
          </a:xfrm>
          <a:prstGeom prst="rect">
            <a:avLst/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7" name="Text 21">
            <a:extLst>
              <a:ext uri="{FF2B5EF4-FFF2-40B4-BE49-F238E27FC236}">
                <a16:creationId xmlns:a16="http://schemas.microsoft.com/office/drawing/2014/main" id="{5F807BB9-B5E1-C885-BD92-173D826B2621}"/>
              </a:ext>
            </a:extLst>
          </p:cNvPr>
          <p:cNvSpPr/>
          <p:nvPr/>
        </p:nvSpPr>
        <p:spPr>
          <a:xfrm>
            <a:off x="782360" y="4056790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nha chu</a:t>
            </a:r>
            <a:endParaRPr lang="en-US" sz="1200" dirty="0"/>
          </a:p>
        </p:txBody>
      </p:sp>
      <p:sp>
        <p:nvSpPr>
          <p:cNvPr id="159" name="Text 22">
            <a:extLst>
              <a:ext uri="{FF2B5EF4-FFF2-40B4-BE49-F238E27FC236}">
                <a16:creationId xmlns:a16="http://schemas.microsoft.com/office/drawing/2014/main" id="{B94DE5C0-3044-7BE6-7963-6D53F3130A2D}"/>
              </a:ext>
            </a:extLst>
          </p:cNvPr>
          <p:cNvSpPr/>
          <p:nvPr/>
        </p:nvSpPr>
        <p:spPr>
          <a:xfrm>
            <a:off x="782360" y="4532278"/>
            <a:ext cx="22402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Độ sâu túi (PD)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Mất bám dính lâm sàng (CAL)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Chảy máu khi thăm khám (BOP)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Độ lung lay răng</a:t>
            </a:r>
            <a:endParaRPr lang="en-US" sz="1000" dirty="0"/>
          </a:p>
        </p:txBody>
      </p:sp>
      <p:sp>
        <p:nvSpPr>
          <p:cNvPr id="161" name="Shape 23">
            <a:extLst>
              <a:ext uri="{FF2B5EF4-FFF2-40B4-BE49-F238E27FC236}">
                <a16:creationId xmlns:a16="http://schemas.microsoft.com/office/drawing/2014/main" id="{5D721B97-5302-A916-17B8-BBF7B7135660}"/>
              </a:ext>
            </a:extLst>
          </p:cNvPr>
          <p:cNvSpPr/>
          <p:nvPr/>
        </p:nvSpPr>
        <p:spPr>
          <a:xfrm>
            <a:off x="3415832" y="4056790"/>
            <a:ext cx="2606040" cy="2423160"/>
          </a:xfrm>
          <a:prstGeom prst="roundRect">
            <a:avLst>
              <a:gd name="adj" fmla="val 226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3" name="Shape 24">
            <a:extLst>
              <a:ext uri="{FF2B5EF4-FFF2-40B4-BE49-F238E27FC236}">
                <a16:creationId xmlns:a16="http://schemas.microsoft.com/office/drawing/2014/main" id="{A8EE810C-0CDF-FBE3-161C-74C44D98F0DB}"/>
              </a:ext>
            </a:extLst>
          </p:cNvPr>
          <p:cNvSpPr/>
          <p:nvPr/>
        </p:nvSpPr>
        <p:spPr>
          <a:xfrm>
            <a:off x="3415832" y="4056790"/>
            <a:ext cx="2606040" cy="384048"/>
          </a:xfrm>
          <a:prstGeom prst="rect">
            <a:avLst/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5" name="Text 25">
            <a:extLst>
              <a:ext uri="{FF2B5EF4-FFF2-40B4-BE49-F238E27FC236}">
                <a16:creationId xmlns:a16="http://schemas.microsoft.com/office/drawing/2014/main" id="{BC3A85A1-2808-C229-766D-88D54FADA1B7}"/>
              </a:ext>
            </a:extLst>
          </p:cNvPr>
          <p:cNvSpPr/>
          <p:nvPr/>
        </p:nvSpPr>
        <p:spPr>
          <a:xfrm>
            <a:off x="3617000" y="4056790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vệ sinh – viêm</a:t>
            </a:r>
            <a:endParaRPr lang="en-US" sz="1200" dirty="0"/>
          </a:p>
        </p:txBody>
      </p:sp>
      <p:sp>
        <p:nvSpPr>
          <p:cNvPr id="167" name="Text 26">
            <a:extLst>
              <a:ext uri="{FF2B5EF4-FFF2-40B4-BE49-F238E27FC236}">
                <a16:creationId xmlns:a16="http://schemas.microsoft.com/office/drawing/2014/main" id="{EA7F3C85-0DA8-5D85-E927-851751B4649C}"/>
              </a:ext>
            </a:extLst>
          </p:cNvPr>
          <p:cNvSpPr/>
          <p:nvPr/>
        </p:nvSpPr>
        <p:spPr>
          <a:xfrm>
            <a:off x="3617000" y="4532278"/>
            <a:ext cx="22402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mảng bám (PI)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nướu (GI)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chảy máu khe nướu (mBI)</a:t>
            </a:r>
            <a:endParaRPr lang="en-US" sz="1000" dirty="0"/>
          </a:p>
        </p:txBody>
      </p:sp>
      <p:sp>
        <p:nvSpPr>
          <p:cNvPr id="169" name="Shape 27">
            <a:extLst>
              <a:ext uri="{FF2B5EF4-FFF2-40B4-BE49-F238E27FC236}">
                <a16:creationId xmlns:a16="http://schemas.microsoft.com/office/drawing/2014/main" id="{F89EE6C4-3813-4649-7388-CC50CA756CD6}"/>
              </a:ext>
            </a:extLst>
          </p:cNvPr>
          <p:cNvSpPr/>
          <p:nvPr/>
        </p:nvSpPr>
        <p:spPr>
          <a:xfrm>
            <a:off x="6250472" y="4056790"/>
            <a:ext cx="2606040" cy="2423160"/>
          </a:xfrm>
          <a:prstGeom prst="roundRect">
            <a:avLst>
              <a:gd name="adj" fmla="val 226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1" name="Shape 28">
            <a:extLst>
              <a:ext uri="{FF2B5EF4-FFF2-40B4-BE49-F238E27FC236}">
                <a16:creationId xmlns:a16="http://schemas.microsoft.com/office/drawing/2014/main" id="{873CB2A4-F932-D74D-F286-E16D8E8ECF61}"/>
              </a:ext>
            </a:extLst>
          </p:cNvPr>
          <p:cNvSpPr/>
          <p:nvPr/>
        </p:nvSpPr>
        <p:spPr>
          <a:xfrm>
            <a:off x="6250472" y="4056790"/>
            <a:ext cx="2606040" cy="384048"/>
          </a:xfrm>
          <a:prstGeom prst="rect">
            <a:avLst/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3" name="Text 29">
            <a:extLst>
              <a:ext uri="{FF2B5EF4-FFF2-40B4-BE49-F238E27FC236}">
                <a16:creationId xmlns:a16="http://schemas.microsoft.com/office/drawing/2014/main" id="{D40E924D-D5B8-B256-2E8F-0DAFE68C2D9F}"/>
              </a:ext>
            </a:extLst>
          </p:cNvPr>
          <p:cNvSpPr/>
          <p:nvPr/>
        </p:nvSpPr>
        <p:spPr>
          <a:xfrm>
            <a:off x="6451640" y="4056790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Đau và lành thương</a:t>
            </a:r>
            <a:endParaRPr lang="en-US" sz="1200" dirty="0"/>
          </a:p>
        </p:txBody>
      </p:sp>
      <p:sp>
        <p:nvSpPr>
          <p:cNvPr id="175" name="Text 30">
            <a:extLst>
              <a:ext uri="{FF2B5EF4-FFF2-40B4-BE49-F238E27FC236}">
                <a16:creationId xmlns:a16="http://schemas.microsoft.com/office/drawing/2014/main" id="{44C89118-C61E-DEC7-4286-7BC87DC74D29}"/>
              </a:ext>
            </a:extLst>
          </p:cNvPr>
          <p:cNvSpPr/>
          <p:nvPr/>
        </p:nvSpPr>
        <p:spPr>
          <a:xfrm>
            <a:off x="6451640" y="4532278"/>
            <a:ext cx="22402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Thang điểm đau VAS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số lành thương WHI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tại D3, D7</a:t>
            </a:r>
            <a:endParaRPr lang="en-US" sz="1000" dirty="0"/>
          </a:p>
        </p:txBody>
      </p:sp>
      <p:sp>
        <p:nvSpPr>
          <p:cNvPr id="177" name="Shape 31">
            <a:extLst>
              <a:ext uri="{FF2B5EF4-FFF2-40B4-BE49-F238E27FC236}">
                <a16:creationId xmlns:a16="http://schemas.microsoft.com/office/drawing/2014/main" id="{DEB6E050-E037-804F-92CC-CAE471AA9284}"/>
              </a:ext>
            </a:extLst>
          </p:cNvPr>
          <p:cNvSpPr/>
          <p:nvPr/>
        </p:nvSpPr>
        <p:spPr>
          <a:xfrm>
            <a:off x="9085112" y="4056790"/>
            <a:ext cx="2606040" cy="2423160"/>
          </a:xfrm>
          <a:prstGeom prst="roundRect">
            <a:avLst>
              <a:gd name="adj" fmla="val 2264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9" name="Shape 32">
            <a:extLst>
              <a:ext uri="{FF2B5EF4-FFF2-40B4-BE49-F238E27FC236}">
                <a16:creationId xmlns:a16="http://schemas.microsoft.com/office/drawing/2014/main" id="{4893F5E7-04BE-B3A3-F08F-D6E941A37EF7}"/>
              </a:ext>
            </a:extLst>
          </p:cNvPr>
          <p:cNvSpPr/>
          <p:nvPr/>
        </p:nvSpPr>
        <p:spPr>
          <a:xfrm>
            <a:off x="9085112" y="4056790"/>
            <a:ext cx="2606040" cy="384048"/>
          </a:xfrm>
          <a:prstGeom prst="rect">
            <a:avLst/>
          </a:prstGeom>
          <a:solidFill>
            <a:srgbClr val="DCE9E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1" name="Text 33">
            <a:extLst>
              <a:ext uri="{FF2B5EF4-FFF2-40B4-BE49-F238E27FC236}">
                <a16:creationId xmlns:a16="http://schemas.microsoft.com/office/drawing/2014/main" id="{B804F0D6-4ADB-2D27-C3E1-7EF3DB017146}"/>
              </a:ext>
            </a:extLst>
          </p:cNvPr>
          <p:cNvSpPr/>
          <p:nvPr/>
        </p:nvSpPr>
        <p:spPr>
          <a:xfrm>
            <a:off x="9286280" y="4056790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Cận lâm sàng</a:t>
            </a:r>
            <a:endParaRPr lang="en-US" sz="1200" dirty="0"/>
          </a:p>
        </p:txBody>
      </p:sp>
      <p:sp>
        <p:nvSpPr>
          <p:cNvPr id="183" name="Text 34">
            <a:extLst>
              <a:ext uri="{FF2B5EF4-FFF2-40B4-BE49-F238E27FC236}">
                <a16:creationId xmlns:a16="http://schemas.microsoft.com/office/drawing/2014/main" id="{29D74710-8558-8B68-3ADC-A5C154B38AC7}"/>
              </a:ext>
            </a:extLst>
          </p:cNvPr>
          <p:cNvSpPr/>
          <p:nvPr/>
        </p:nvSpPr>
        <p:spPr>
          <a:xfrm>
            <a:off x="9286280" y="4532278"/>
            <a:ext cx="224028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Đường huyết đói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HbA1c</a:t>
            </a:r>
            <a:endParaRPr lang="en-US" sz="1000" dirty="0"/>
          </a:p>
          <a:p>
            <a:pPr marL="457200" lvl="1" indent="-2286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tại thời điểm nền và 3 tháng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"/>
          <p:cNvSpPr txBox="1">
            <a:spLocks noGrp="1"/>
          </p:cNvSpPr>
          <p:nvPr>
            <p:ph type="title"/>
          </p:nvPr>
        </p:nvSpPr>
        <p:spPr>
          <a:xfrm>
            <a:off x="581192" y="305358"/>
            <a:ext cx="11029616" cy="76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lang="en-US" sz="3200"/>
              <a:t>III. QUY TRÌNH KỸ THUẬT</a:t>
            </a:r>
            <a:endParaRPr sz="3200"/>
          </a:p>
        </p:txBody>
      </p:sp>
      <p:sp>
        <p:nvSpPr>
          <p:cNvPr id="135" name="Shape 3">
            <a:extLst>
              <a:ext uri="{FF2B5EF4-FFF2-40B4-BE49-F238E27FC236}">
                <a16:creationId xmlns:a16="http://schemas.microsoft.com/office/drawing/2014/main" id="{580797F2-0BC1-D045-4423-7172BF46C5FA}"/>
              </a:ext>
            </a:extLst>
          </p:cNvPr>
          <p:cNvSpPr/>
          <p:nvPr/>
        </p:nvSpPr>
        <p:spPr>
          <a:xfrm>
            <a:off x="548640" y="1645920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7" name="Shape 4">
            <a:extLst>
              <a:ext uri="{FF2B5EF4-FFF2-40B4-BE49-F238E27FC236}">
                <a16:creationId xmlns:a16="http://schemas.microsoft.com/office/drawing/2014/main" id="{B40D0854-FFA8-1B16-BB46-323552BF9A03}"/>
              </a:ext>
            </a:extLst>
          </p:cNvPr>
          <p:cNvSpPr/>
          <p:nvPr/>
        </p:nvSpPr>
        <p:spPr>
          <a:xfrm>
            <a:off x="804672" y="182880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9" name="Text 5">
            <a:extLst>
              <a:ext uri="{FF2B5EF4-FFF2-40B4-BE49-F238E27FC236}">
                <a16:creationId xmlns:a16="http://schemas.microsoft.com/office/drawing/2014/main" id="{AC503FF9-9141-F3AF-EDD9-5456E129F174}"/>
              </a:ext>
            </a:extLst>
          </p:cNvPr>
          <p:cNvSpPr/>
          <p:nvPr/>
        </p:nvSpPr>
        <p:spPr>
          <a:xfrm>
            <a:off x="804672" y="18288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50" dirty="0"/>
          </a:p>
        </p:txBody>
      </p:sp>
      <p:sp>
        <p:nvSpPr>
          <p:cNvPr id="143" name="Text 6">
            <a:extLst>
              <a:ext uri="{FF2B5EF4-FFF2-40B4-BE49-F238E27FC236}">
                <a16:creationId xmlns:a16="http://schemas.microsoft.com/office/drawing/2014/main" id="{E7E4163A-3CA4-5D9A-250A-6C9759A67D27}"/>
              </a:ext>
            </a:extLst>
          </p:cNvPr>
          <p:cNvSpPr/>
          <p:nvPr/>
        </p:nvSpPr>
        <p:spPr>
          <a:xfrm>
            <a:off x="1298448" y="1728216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Đại cương</a:t>
            </a:r>
            <a:endParaRPr lang="en-US" sz="1300" dirty="0"/>
          </a:p>
        </p:txBody>
      </p:sp>
      <p:sp>
        <p:nvSpPr>
          <p:cNvPr id="145" name="Text 7">
            <a:extLst>
              <a:ext uri="{FF2B5EF4-FFF2-40B4-BE49-F238E27FC236}">
                <a16:creationId xmlns:a16="http://schemas.microsoft.com/office/drawing/2014/main" id="{34641F6D-AA87-5C08-C910-EA0F6DEFECAB}"/>
              </a:ext>
            </a:extLst>
          </p:cNvPr>
          <p:cNvSpPr/>
          <p:nvPr/>
        </p:nvSpPr>
        <p:spPr>
          <a:xfrm>
            <a:off x="3383280" y="1691640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Điều trị viêm nha chu không phẫu thuật (</a:t>
            </a:r>
            <a:r>
              <a:rPr lang="en-US" sz="1100" dirty="0" err="1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cạo</a:t>
            </a: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cao</a:t>
            </a: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răng </a:t>
            </a: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– xử lý mặt gốc răng) có hỗ trợ laser Diode 940 nm nhằm loại bỏ mảng bám, cao răng, giảm vi khuẩn trong túi nha chu và hỗ trợ lành thương.</a:t>
            </a:r>
            <a:endParaRPr lang="en-US" sz="1100" dirty="0"/>
          </a:p>
        </p:txBody>
      </p:sp>
      <p:sp>
        <p:nvSpPr>
          <p:cNvPr id="147" name="Shape 8">
            <a:extLst>
              <a:ext uri="{FF2B5EF4-FFF2-40B4-BE49-F238E27FC236}">
                <a16:creationId xmlns:a16="http://schemas.microsoft.com/office/drawing/2014/main" id="{AD05301B-8613-9D56-982E-DB0259578C8A}"/>
              </a:ext>
            </a:extLst>
          </p:cNvPr>
          <p:cNvSpPr/>
          <p:nvPr/>
        </p:nvSpPr>
        <p:spPr>
          <a:xfrm>
            <a:off x="548640" y="2441448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9" name="Shape 9">
            <a:extLst>
              <a:ext uri="{FF2B5EF4-FFF2-40B4-BE49-F238E27FC236}">
                <a16:creationId xmlns:a16="http://schemas.microsoft.com/office/drawing/2014/main" id="{E9CA221F-8F1D-5A06-9CDB-3D64BCECE8F9}"/>
              </a:ext>
            </a:extLst>
          </p:cNvPr>
          <p:cNvSpPr/>
          <p:nvPr/>
        </p:nvSpPr>
        <p:spPr>
          <a:xfrm>
            <a:off x="804672" y="2624328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1" name="Text 10">
            <a:extLst>
              <a:ext uri="{FF2B5EF4-FFF2-40B4-BE49-F238E27FC236}">
                <a16:creationId xmlns:a16="http://schemas.microsoft.com/office/drawing/2014/main" id="{7697AF23-DA6A-8C7E-500C-DF882B98E659}"/>
              </a:ext>
            </a:extLst>
          </p:cNvPr>
          <p:cNvSpPr/>
          <p:nvPr/>
        </p:nvSpPr>
        <p:spPr>
          <a:xfrm>
            <a:off x="804672" y="2624328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50" dirty="0"/>
          </a:p>
        </p:txBody>
      </p:sp>
      <p:sp>
        <p:nvSpPr>
          <p:cNvPr id="153" name="Text 11">
            <a:extLst>
              <a:ext uri="{FF2B5EF4-FFF2-40B4-BE49-F238E27FC236}">
                <a16:creationId xmlns:a16="http://schemas.microsoft.com/office/drawing/2014/main" id="{6EB0A864-562F-FE20-C8BA-A1DD04E7CD23}"/>
              </a:ext>
            </a:extLst>
          </p:cNvPr>
          <p:cNvSpPr/>
          <p:nvPr/>
        </p:nvSpPr>
        <p:spPr>
          <a:xfrm>
            <a:off x="1298448" y="2523744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Chỉ định</a:t>
            </a:r>
            <a:endParaRPr lang="en-US" sz="1300" dirty="0"/>
          </a:p>
        </p:txBody>
      </p:sp>
      <p:sp>
        <p:nvSpPr>
          <p:cNvPr id="155" name="Text 12">
            <a:extLst>
              <a:ext uri="{FF2B5EF4-FFF2-40B4-BE49-F238E27FC236}">
                <a16:creationId xmlns:a16="http://schemas.microsoft.com/office/drawing/2014/main" id="{E6931D30-382B-200C-FFC1-3DED49B48B55}"/>
              </a:ext>
            </a:extLst>
          </p:cNvPr>
          <p:cNvSpPr/>
          <p:nvPr/>
        </p:nvSpPr>
        <p:spPr>
          <a:xfrm>
            <a:off x="3383280" y="2487168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Viêm nha chu giai đoạn II – III, có túi nha chu PD ≥ 5 mm; bệnh nhân hợp tác điều trị và tái khám theo lịch.</a:t>
            </a:r>
            <a:endParaRPr lang="en-US" sz="1100" dirty="0"/>
          </a:p>
        </p:txBody>
      </p:sp>
      <p:sp>
        <p:nvSpPr>
          <p:cNvPr id="157" name="Shape 13">
            <a:extLst>
              <a:ext uri="{FF2B5EF4-FFF2-40B4-BE49-F238E27FC236}">
                <a16:creationId xmlns:a16="http://schemas.microsoft.com/office/drawing/2014/main" id="{0D044E1B-6ED8-5207-16C0-722F1D560C68}"/>
              </a:ext>
            </a:extLst>
          </p:cNvPr>
          <p:cNvSpPr/>
          <p:nvPr/>
        </p:nvSpPr>
        <p:spPr>
          <a:xfrm>
            <a:off x="548640" y="3236976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9" name="Shape 14">
            <a:extLst>
              <a:ext uri="{FF2B5EF4-FFF2-40B4-BE49-F238E27FC236}">
                <a16:creationId xmlns:a16="http://schemas.microsoft.com/office/drawing/2014/main" id="{10F65D13-AE32-E836-DBB5-D4EF7262B19A}"/>
              </a:ext>
            </a:extLst>
          </p:cNvPr>
          <p:cNvSpPr/>
          <p:nvPr/>
        </p:nvSpPr>
        <p:spPr>
          <a:xfrm>
            <a:off x="804672" y="3419856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1" name="Text 15">
            <a:extLst>
              <a:ext uri="{FF2B5EF4-FFF2-40B4-BE49-F238E27FC236}">
                <a16:creationId xmlns:a16="http://schemas.microsoft.com/office/drawing/2014/main" id="{AE01C805-EB85-38B0-5BE3-9820DF5E46F5}"/>
              </a:ext>
            </a:extLst>
          </p:cNvPr>
          <p:cNvSpPr/>
          <p:nvPr/>
        </p:nvSpPr>
        <p:spPr>
          <a:xfrm>
            <a:off x="804672" y="3419856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50" dirty="0"/>
          </a:p>
        </p:txBody>
      </p:sp>
      <p:sp>
        <p:nvSpPr>
          <p:cNvPr id="163" name="Text 16">
            <a:extLst>
              <a:ext uri="{FF2B5EF4-FFF2-40B4-BE49-F238E27FC236}">
                <a16:creationId xmlns:a16="http://schemas.microsoft.com/office/drawing/2014/main" id="{3E520F0F-A0D7-C78D-6B46-9EBA86F5FC0A}"/>
              </a:ext>
            </a:extLst>
          </p:cNvPr>
          <p:cNvSpPr/>
          <p:nvPr/>
        </p:nvSpPr>
        <p:spPr>
          <a:xfrm>
            <a:off x="1298448" y="3319272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Chống chỉ định</a:t>
            </a:r>
            <a:endParaRPr lang="en-US" sz="1300" dirty="0"/>
          </a:p>
        </p:txBody>
      </p:sp>
      <p:sp>
        <p:nvSpPr>
          <p:cNvPr id="165" name="Text 17">
            <a:extLst>
              <a:ext uri="{FF2B5EF4-FFF2-40B4-BE49-F238E27FC236}">
                <a16:creationId xmlns:a16="http://schemas.microsoft.com/office/drawing/2014/main" id="{66427A38-F6A6-78B3-7417-0EFF9E1D32D2}"/>
              </a:ext>
            </a:extLst>
          </p:cNvPr>
          <p:cNvSpPr/>
          <p:nvPr/>
        </p:nvSpPr>
        <p:spPr>
          <a:xfrm>
            <a:off x="3383280" y="3282696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Bệnh toàn thân chưa ổn định, rối loạn đông máu, đang xạ trị – hóa trị vùng hàm mặt, phụ nữ mang thai; chống chỉ định với laser hoặc thuốc tê.</a:t>
            </a:r>
            <a:endParaRPr lang="en-US" sz="1100" dirty="0"/>
          </a:p>
        </p:txBody>
      </p:sp>
      <p:sp>
        <p:nvSpPr>
          <p:cNvPr id="167" name="Shape 18">
            <a:extLst>
              <a:ext uri="{FF2B5EF4-FFF2-40B4-BE49-F238E27FC236}">
                <a16:creationId xmlns:a16="http://schemas.microsoft.com/office/drawing/2014/main" id="{23F9388D-1300-5148-C844-66F3B604441E}"/>
              </a:ext>
            </a:extLst>
          </p:cNvPr>
          <p:cNvSpPr/>
          <p:nvPr/>
        </p:nvSpPr>
        <p:spPr>
          <a:xfrm>
            <a:off x="548640" y="4032504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9" name="Shape 19">
            <a:extLst>
              <a:ext uri="{FF2B5EF4-FFF2-40B4-BE49-F238E27FC236}">
                <a16:creationId xmlns:a16="http://schemas.microsoft.com/office/drawing/2014/main" id="{AB50D5EA-00B3-9394-E8CB-3DB8A2F36FC5}"/>
              </a:ext>
            </a:extLst>
          </p:cNvPr>
          <p:cNvSpPr/>
          <p:nvPr/>
        </p:nvSpPr>
        <p:spPr>
          <a:xfrm>
            <a:off x="804672" y="4215384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1" name="Text 20">
            <a:extLst>
              <a:ext uri="{FF2B5EF4-FFF2-40B4-BE49-F238E27FC236}">
                <a16:creationId xmlns:a16="http://schemas.microsoft.com/office/drawing/2014/main" id="{40526684-F6C8-4C26-C1B3-25B6D15C45B1}"/>
              </a:ext>
            </a:extLst>
          </p:cNvPr>
          <p:cNvSpPr/>
          <p:nvPr/>
        </p:nvSpPr>
        <p:spPr>
          <a:xfrm>
            <a:off x="804672" y="4215384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50" dirty="0"/>
          </a:p>
        </p:txBody>
      </p:sp>
      <p:sp>
        <p:nvSpPr>
          <p:cNvPr id="173" name="Text 21">
            <a:extLst>
              <a:ext uri="{FF2B5EF4-FFF2-40B4-BE49-F238E27FC236}">
                <a16:creationId xmlns:a16="http://schemas.microsoft.com/office/drawing/2014/main" id="{533D7073-578B-9308-C949-DC839D4AD588}"/>
              </a:ext>
            </a:extLst>
          </p:cNvPr>
          <p:cNvSpPr/>
          <p:nvPr/>
        </p:nvSpPr>
        <p:spPr>
          <a:xfrm>
            <a:off x="1298448" y="4114800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Chuẩn bị</a:t>
            </a:r>
            <a:endParaRPr lang="en-US" sz="1300" dirty="0"/>
          </a:p>
        </p:txBody>
      </p:sp>
      <p:sp>
        <p:nvSpPr>
          <p:cNvPr id="175" name="Text 22">
            <a:extLst>
              <a:ext uri="{FF2B5EF4-FFF2-40B4-BE49-F238E27FC236}">
                <a16:creationId xmlns:a16="http://schemas.microsoft.com/office/drawing/2014/main" id="{1C137343-6806-29DE-FDD6-C4C7F1954A3C}"/>
              </a:ext>
            </a:extLst>
          </p:cNvPr>
          <p:cNvSpPr/>
          <p:nvPr/>
        </p:nvSpPr>
        <p:spPr>
          <a:xfrm>
            <a:off x="3383280" y="4078224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Bác sĩ RHM được đào tạo về nha chu và an toàn laser, có điều dưỡng phụ; phương tiện gồm bộ khám nha chu, máy siêu âm, bộ curette, máy laser và kính bảo hộ; người bệnh được giải thích và ký cam kết; hồ sơ bệnh án kèm phiếu thu thập số liệu.</a:t>
            </a:r>
            <a:endParaRPr lang="en-US" sz="1100" dirty="0"/>
          </a:p>
        </p:txBody>
      </p:sp>
      <p:sp>
        <p:nvSpPr>
          <p:cNvPr id="177" name="Shape 23">
            <a:extLst>
              <a:ext uri="{FF2B5EF4-FFF2-40B4-BE49-F238E27FC236}">
                <a16:creationId xmlns:a16="http://schemas.microsoft.com/office/drawing/2014/main" id="{1196AF98-3A49-16A3-8F49-D0AFADB8521C}"/>
              </a:ext>
            </a:extLst>
          </p:cNvPr>
          <p:cNvSpPr/>
          <p:nvPr/>
        </p:nvSpPr>
        <p:spPr>
          <a:xfrm>
            <a:off x="548640" y="4828032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9" name="Shape 24">
            <a:extLst>
              <a:ext uri="{FF2B5EF4-FFF2-40B4-BE49-F238E27FC236}">
                <a16:creationId xmlns:a16="http://schemas.microsoft.com/office/drawing/2014/main" id="{CFA6144C-F005-D7B6-45C9-CF7E79A568E7}"/>
              </a:ext>
            </a:extLst>
          </p:cNvPr>
          <p:cNvSpPr/>
          <p:nvPr/>
        </p:nvSpPr>
        <p:spPr>
          <a:xfrm>
            <a:off x="804672" y="5010912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1" name="Text 25">
            <a:extLst>
              <a:ext uri="{FF2B5EF4-FFF2-40B4-BE49-F238E27FC236}">
                <a16:creationId xmlns:a16="http://schemas.microsoft.com/office/drawing/2014/main" id="{8377A047-F627-908D-A5D7-804FE00DC7D9}"/>
              </a:ext>
            </a:extLst>
          </p:cNvPr>
          <p:cNvSpPr/>
          <p:nvPr/>
        </p:nvSpPr>
        <p:spPr>
          <a:xfrm>
            <a:off x="804672" y="5010912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50" dirty="0"/>
          </a:p>
        </p:txBody>
      </p:sp>
      <p:sp>
        <p:nvSpPr>
          <p:cNvPr id="183" name="Text 26">
            <a:extLst>
              <a:ext uri="{FF2B5EF4-FFF2-40B4-BE49-F238E27FC236}">
                <a16:creationId xmlns:a16="http://schemas.microsoft.com/office/drawing/2014/main" id="{D8781C11-1CA6-3F72-B4F9-F183E7D3B503}"/>
              </a:ext>
            </a:extLst>
          </p:cNvPr>
          <p:cNvSpPr/>
          <p:nvPr/>
        </p:nvSpPr>
        <p:spPr>
          <a:xfrm>
            <a:off x="1298448" y="4910328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Các bước tiến hành</a:t>
            </a:r>
            <a:endParaRPr lang="en-US" sz="1300" dirty="0"/>
          </a:p>
        </p:txBody>
      </p:sp>
      <p:sp>
        <p:nvSpPr>
          <p:cNvPr id="185" name="Text 27">
            <a:extLst>
              <a:ext uri="{FF2B5EF4-FFF2-40B4-BE49-F238E27FC236}">
                <a16:creationId xmlns:a16="http://schemas.microsoft.com/office/drawing/2014/main" id="{F3FF10CB-4903-E74F-EAF7-9420A30A036D}"/>
              </a:ext>
            </a:extLst>
          </p:cNvPr>
          <p:cNvSpPr/>
          <p:nvPr/>
        </p:nvSpPr>
        <p:spPr>
          <a:xfrm>
            <a:off x="3383280" y="4873752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Thực hiện trong một lần hẹn (Ngày 0) gồm 6 bước — trình bày chi tiết ở slide tiếp theo.</a:t>
            </a:r>
            <a:endParaRPr lang="en-US" sz="1100" dirty="0"/>
          </a:p>
        </p:txBody>
      </p:sp>
      <p:sp>
        <p:nvSpPr>
          <p:cNvPr id="187" name="Shape 28">
            <a:extLst>
              <a:ext uri="{FF2B5EF4-FFF2-40B4-BE49-F238E27FC236}">
                <a16:creationId xmlns:a16="http://schemas.microsoft.com/office/drawing/2014/main" id="{2489DF43-58D9-F7EF-835A-EC295F845AD7}"/>
              </a:ext>
            </a:extLst>
          </p:cNvPr>
          <p:cNvSpPr/>
          <p:nvPr/>
        </p:nvSpPr>
        <p:spPr>
          <a:xfrm>
            <a:off x="548640" y="5623560"/>
            <a:ext cx="11109960" cy="722376"/>
          </a:xfrm>
          <a:prstGeom prst="roundRect">
            <a:avLst>
              <a:gd name="adj" fmla="val 759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9" name="Shape 29">
            <a:extLst>
              <a:ext uri="{FF2B5EF4-FFF2-40B4-BE49-F238E27FC236}">
                <a16:creationId xmlns:a16="http://schemas.microsoft.com/office/drawing/2014/main" id="{2BB048E2-4757-666B-A963-D870803C5672}"/>
              </a:ext>
            </a:extLst>
          </p:cNvPr>
          <p:cNvSpPr/>
          <p:nvPr/>
        </p:nvSpPr>
        <p:spPr>
          <a:xfrm>
            <a:off x="804672" y="5806440"/>
            <a:ext cx="365760" cy="365760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1" name="Text 30">
            <a:extLst>
              <a:ext uri="{FF2B5EF4-FFF2-40B4-BE49-F238E27FC236}">
                <a16:creationId xmlns:a16="http://schemas.microsoft.com/office/drawing/2014/main" id="{BABE0A6F-E3B5-4B52-F597-DB0438D81363}"/>
              </a:ext>
            </a:extLst>
          </p:cNvPr>
          <p:cNvSpPr/>
          <p:nvPr/>
        </p:nvSpPr>
        <p:spPr>
          <a:xfrm>
            <a:off x="804672" y="58064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50" dirty="0"/>
          </a:p>
        </p:txBody>
      </p:sp>
      <p:sp>
        <p:nvSpPr>
          <p:cNvPr id="193" name="Text 31">
            <a:extLst>
              <a:ext uri="{FF2B5EF4-FFF2-40B4-BE49-F238E27FC236}">
                <a16:creationId xmlns:a16="http://schemas.microsoft.com/office/drawing/2014/main" id="{A49D9094-0526-1BEA-9029-7CA51D8BE200}"/>
              </a:ext>
            </a:extLst>
          </p:cNvPr>
          <p:cNvSpPr/>
          <p:nvPr/>
        </p:nvSpPr>
        <p:spPr>
          <a:xfrm>
            <a:off x="1298448" y="5705856"/>
            <a:ext cx="2103120" cy="5577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 dõi và xử trí tai biến</a:t>
            </a:r>
            <a:endParaRPr lang="en-US" sz="1300" dirty="0"/>
          </a:p>
        </p:txBody>
      </p:sp>
      <p:sp>
        <p:nvSpPr>
          <p:cNvPr id="195" name="Text 32">
            <a:extLst>
              <a:ext uri="{FF2B5EF4-FFF2-40B4-BE49-F238E27FC236}">
                <a16:creationId xmlns:a16="http://schemas.microsoft.com/office/drawing/2014/main" id="{72E314EE-EF9B-3676-3780-545F23D6A1C1}"/>
              </a:ext>
            </a:extLst>
          </p:cNvPr>
          <p:cNvSpPr/>
          <p:nvPr/>
        </p:nvSpPr>
        <p:spPr>
          <a:xfrm>
            <a:off x="3383280" y="5669280"/>
            <a:ext cx="8092440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3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Theo dõi ngay sau điều trị, ngày 3, ngày 7, 1 tháng và 3 tháng; xử trí tai biến theo phác đồ — trình bày ở </a:t>
            </a:r>
            <a:r>
              <a:rPr lang="en-US" sz="110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slide tiếp theo.</a:t>
            </a:r>
            <a:endParaRPr lang="en-US" sz="1100" dirty="0"/>
          </a:p>
        </p:txBody>
      </p:sp>
      <p:sp>
        <p:nvSpPr>
          <p:cNvPr id="197" name="Text 1">
            <a:extLst>
              <a:ext uri="{FF2B5EF4-FFF2-40B4-BE49-F238E27FC236}">
                <a16:creationId xmlns:a16="http://schemas.microsoft.com/office/drawing/2014/main" id="{AB122AD5-87B6-1799-83CB-C368A0BCB46D}"/>
              </a:ext>
            </a:extLst>
          </p:cNvPr>
          <p:cNvSpPr/>
          <p:nvPr/>
        </p:nvSpPr>
        <p:spPr>
          <a:xfrm>
            <a:off x="7925390" y="1033272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CẤU </a:t>
            </a: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TRÚC THEO BỘ Y TẾ</a:t>
            </a:r>
            <a:endParaRPr lang="en-US" sz="2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685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234440" y="987552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CÁC BƯỚC TIẾN </a:t>
            </a:r>
            <a:r>
              <a:rPr lang="en-US" sz="2500" b="1" dirty="0" err="1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HÀNH</a:t>
            </a: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</a:t>
            </a:r>
            <a:endParaRPr lang="en-US" sz="2500" dirty="0"/>
          </a:p>
        </p:txBody>
      </p:sp>
      <p:sp>
        <p:nvSpPr>
          <p:cNvPr id="4" name="Text 2"/>
          <p:cNvSpPr/>
          <p:nvPr/>
        </p:nvSpPr>
        <p:spPr>
          <a:xfrm>
            <a:off x="674591" y="1362456"/>
            <a:ext cx="11109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Toàn bộ quy trình thực hiện trong một lần hẹn, chuẩn hóa như nhau cho cả hai nhóm nghiên cứu.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566928" y="2048256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804672" y="1929384"/>
            <a:ext cx="402336" cy="402336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804672" y="192938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1325880" y="191109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Khám – ghi nhận nền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822960" y="244144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Ghi nhận PD, CAL, PI, GI, mBI, BOP, độ lung lay; chụp phim; xét nghiệm đường huyết đói và HbA1c.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315968" y="1691640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4572000" y="1929384"/>
            <a:ext cx="402336" cy="402336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572000" y="192938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5093208" y="191109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Cách ly – vô cảm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4590288" y="244144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Sát khuẩn, cách ly vùng điều trị; gây tê bề mặt Benzocain 5%, gây tê tại chỗ Lidocain 2% có adrenalin.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8083296" y="1691640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Shape 14"/>
          <p:cNvSpPr/>
          <p:nvPr/>
        </p:nvSpPr>
        <p:spPr>
          <a:xfrm>
            <a:off x="8339328" y="1929384"/>
            <a:ext cx="402336" cy="402336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8339328" y="192938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8860536" y="191109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Cạo cao siêu âm</a:t>
            </a:r>
            <a:endParaRPr lang="en-US" sz="1350" dirty="0"/>
          </a:p>
        </p:txBody>
      </p:sp>
      <p:sp>
        <p:nvSpPr>
          <p:cNvPr id="19" name="Text 17"/>
          <p:cNvSpPr/>
          <p:nvPr/>
        </p:nvSpPr>
        <p:spPr>
          <a:xfrm>
            <a:off x="8357616" y="244144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Làm sạch cao răng trên và dưới nướu bằng máy siêu âm NSK Varios 570 với đầu chuyên dụng nha chu.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3886200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804672" y="4123944"/>
            <a:ext cx="402336" cy="402336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804672" y="412394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350" dirty="0"/>
          </a:p>
        </p:txBody>
      </p:sp>
      <p:sp>
        <p:nvSpPr>
          <p:cNvPr id="23" name="Text 21"/>
          <p:cNvSpPr/>
          <p:nvPr/>
        </p:nvSpPr>
        <p:spPr>
          <a:xfrm>
            <a:off x="1325880" y="410565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Xử lý mặt gốc răng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822960" y="463600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Nạo túi và làm nhẵn mặt gốc răng bằng bộ curette Gracey theo từng vùng; bơm rửa túi nha chu.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4315968" y="3886200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FBEEEC"/>
          </a:solidFill>
          <a:ln w="12700">
            <a:solidFill>
              <a:srgbClr val="FBEEE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Shape 24"/>
          <p:cNvSpPr/>
          <p:nvPr/>
        </p:nvSpPr>
        <p:spPr>
          <a:xfrm>
            <a:off x="4572000" y="4123944"/>
            <a:ext cx="402336" cy="402336"/>
          </a:xfrm>
          <a:prstGeom prst="ellipse">
            <a:avLst/>
          </a:prstGeom>
          <a:solidFill>
            <a:srgbClr val="C1443C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572000" y="412394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350" dirty="0"/>
          </a:p>
        </p:txBody>
      </p:sp>
      <p:sp>
        <p:nvSpPr>
          <p:cNvPr id="28" name="Text 26"/>
          <p:cNvSpPr/>
          <p:nvPr/>
        </p:nvSpPr>
        <p:spPr>
          <a:xfrm>
            <a:off x="5093208" y="410565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Chiếu laser Diode 940 nm</a:t>
            </a:r>
            <a:endParaRPr lang="en-US" sz="1350" dirty="0"/>
          </a:p>
        </p:txBody>
      </p:sp>
      <p:sp>
        <p:nvSpPr>
          <p:cNvPr id="29" name="Text 27"/>
          <p:cNvSpPr/>
          <p:nvPr/>
        </p:nvSpPr>
        <p:spPr>
          <a:xfrm>
            <a:off x="4590288" y="463600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Biolase Epic X, chiếu một thì ngay sau SRP; đưa sợi quang song song trục răng, quét đều thành túi từ đáy lên.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8083296" y="3886200"/>
            <a:ext cx="3520440" cy="1965960"/>
          </a:xfrm>
          <a:prstGeom prst="roundRect">
            <a:avLst>
              <a:gd name="adj" fmla="val 2791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Shape 29"/>
          <p:cNvSpPr/>
          <p:nvPr/>
        </p:nvSpPr>
        <p:spPr>
          <a:xfrm>
            <a:off x="8339328" y="4123944"/>
            <a:ext cx="402336" cy="402336"/>
          </a:xfrm>
          <a:prstGeom prst="ellipse">
            <a:avLst/>
          </a:prstGeom>
          <a:solidFill>
            <a:srgbClr val="177E8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 30"/>
          <p:cNvSpPr/>
          <p:nvPr/>
        </p:nvSpPr>
        <p:spPr>
          <a:xfrm>
            <a:off x="8339328" y="4123944"/>
            <a:ext cx="4023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350" dirty="0"/>
          </a:p>
        </p:txBody>
      </p:sp>
      <p:sp>
        <p:nvSpPr>
          <p:cNvPr id="33" name="Text 31"/>
          <p:cNvSpPr/>
          <p:nvPr/>
        </p:nvSpPr>
        <p:spPr>
          <a:xfrm>
            <a:off x="8860536" y="4105656"/>
            <a:ext cx="256032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Bơm rửa – hướng dẫn</a:t>
            </a:r>
            <a:endParaRPr lang="en-US" sz="1350" dirty="0"/>
          </a:p>
        </p:txBody>
      </p:sp>
      <p:sp>
        <p:nvSpPr>
          <p:cNvPr id="34" name="Text 32"/>
          <p:cNvSpPr/>
          <p:nvPr/>
        </p:nvSpPr>
        <p:spPr>
          <a:xfrm>
            <a:off x="8357616" y="4636008"/>
            <a:ext cx="301752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Bơm rửa lại túi nha chu, kiểm tra cầm máu; hướng dẫn vệ sinh răng miệng và hẹn lịch tái khám.</a:t>
            </a:r>
            <a:endParaRPr lang="en-US" sz="1200" dirty="0"/>
          </a:p>
        </p:txBody>
      </p:sp>
      <p:sp>
        <p:nvSpPr>
          <p:cNvPr id="35" name="Shape 33"/>
          <p:cNvSpPr/>
          <p:nvPr/>
        </p:nvSpPr>
        <p:spPr>
          <a:xfrm>
            <a:off x="548640" y="6108192"/>
            <a:ext cx="11109960" cy="502920"/>
          </a:xfrm>
          <a:prstGeom prst="roundRect">
            <a:avLst>
              <a:gd name="adj" fmla="val 10909"/>
            </a:avLst>
          </a:prstGeom>
          <a:solidFill>
            <a:srgbClr val="FBEEEC"/>
          </a:solidFill>
          <a:ln w="12700">
            <a:solidFill>
              <a:srgbClr val="FBEEE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6" name="Text 34"/>
          <p:cNvSpPr/>
          <p:nvPr/>
        </p:nvSpPr>
        <p:spPr>
          <a:xfrm>
            <a:off x="868680" y="6144768"/>
            <a:ext cx="10515600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Thông số laser áp dụng: bước sóng 940 nm; đường kính sợi </a:t>
            </a:r>
            <a:r>
              <a:rPr lang="en-US" sz="1150" dirty="0" err="1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quang</a:t>
            </a: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200µm</a:t>
            </a: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; </a:t>
            </a:r>
            <a:r>
              <a:rPr lang="en-US" sz="1150" dirty="0" err="1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công</a:t>
            </a: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suất</a:t>
            </a: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0.8W</a:t>
            </a: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(theo khuyến cáo nhà sản xuất).</a:t>
            </a:r>
            <a:endParaRPr lang="en-US" sz="115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79AF5E9-4D93-5848-30B4-43D0F50304A3}"/>
              </a:ext>
            </a:extLst>
          </p:cNvPr>
          <p:cNvSpPr txBox="1"/>
          <p:nvPr/>
        </p:nvSpPr>
        <p:spPr>
          <a:xfrm>
            <a:off x="591704" y="48802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III. QUY </a:t>
            </a:r>
            <a:r>
              <a:rPr lang="en-US" sz="3600" b="1" dirty="0" err="1">
                <a:solidFill>
                  <a:srgbClr val="C00000"/>
                </a:solidFill>
              </a:rPr>
              <a:t>TRÌNH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KỸ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THUẬT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>
            <a:extLst>
              <a:ext uri="{FF2B5EF4-FFF2-40B4-BE49-F238E27FC236}">
                <a16:creationId xmlns:a16="http://schemas.microsoft.com/office/drawing/2014/main" id="{DC26A3FA-66BF-B7C2-BB7E-0EEAE2043009}"/>
              </a:ext>
            </a:extLst>
          </p:cNvPr>
          <p:cNvSpPr/>
          <p:nvPr/>
        </p:nvSpPr>
        <p:spPr>
          <a:xfrm>
            <a:off x="1156716" y="754380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THỜI ĐIỂM THEO DÕI VÀ TIÊU CHÍ ĐÁNH GIÁ</a:t>
            </a:r>
            <a:endParaRPr lang="en-US" sz="2500" dirty="0"/>
          </a:p>
        </p:txBody>
      </p:sp>
      <p:sp>
        <p:nvSpPr>
          <p:cNvPr id="7" name="Shape 2">
            <a:extLst>
              <a:ext uri="{FF2B5EF4-FFF2-40B4-BE49-F238E27FC236}">
                <a16:creationId xmlns:a16="http://schemas.microsoft.com/office/drawing/2014/main" id="{4DDEE472-5A3C-4151-C722-2BF3115C9DE0}"/>
              </a:ext>
            </a:extLst>
          </p:cNvPr>
          <p:cNvSpPr/>
          <p:nvPr/>
        </p:nvSpPr>
        <p:spPr>
          <a:xfrm>
            <a:off x="777240" y="2514600"/>
            <a:ext cx="10607040" cy="32004"/>
          </a:xfrm>
          <a:prstGeom prst="rect">
            <a:avLst/>
          </a:prstGeom>
          <a:solidFill>
            <a:srgbClr val="C3D8DC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17D04511-F4F8-E4C4-295B-16AFDA45B7A5}"/>
              </a:ext>
            </a:extLst>
          </p:cNvPr>
          <p:cNvSpPr/>
          <p:nvPr/>
        </p:nvSpPr>
        <p:spPr>
          <a:xfrm>
            <a:off x="717804" y="2423160"/>
            <a:ext cx="219456" cy="219456"/>
          </a:xfrm>
          <a:prstGeom prst="ellipse">
            <a:avLst/>
          </a:prstGeom>
          <a:solidFill>
            <a:srgbClr val="177E89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2D68B4CA-F3E1-7729-4B3B-BE205B8D9AFC}"/>
              </a:ext>
            </a:extLst>
          </p:cNvPr>
          <p:cNvSpPr/>
          <p:nvPr/>
        </p:nvSpPr>
        <p:spPr>
          <a:xfrm>
            <a:off x="502920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NGÀY 0</a:t>
            </a:r>
            <a:endParaRPr lang="en-US" sz="1500" dirty="0"/>
          </a:p>
        </p:txBody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34CBEE52-7FAE-9268-F17B-D5E4BFCFE6C9}"/>
              </a:ext>
            </a:extLst>
          </p:cNvPr>
          <p:cNvSpPr/>
          <p:nvPr/>
        </p:nvSpPr>
        <p:spPr>
          <a:xfrm>
            <a:off x="502920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Khám nền, can thiệp SRP + laser, ghi nhận toàn bộ chỉ số nha chu và cận lâm sàng.</a:t>
            </a:r>
            <a:endParaRPr lang="en-US" sz="1200" dirty="0"/>
          </a:p>
        </p:txBody>
      </p:sp>
      <p:sp>
        <p:nvSpPr>
          <p:cNvPr id="15" name="Shape 6">
            <a:extLst>
              <a:ext uri="{FF2B5EF4-FFF2-40B4-BE49-F238E27FC236}">
                <a16:creationId xmlns:a16="http://schemas.microsoft.com/office/drawing/2014/main" id="{44FD3188-A733-4C33-6ECE-BC6BB9D2DD53}"/>
              </a:ext>
            </a:extLst>
          </p:cNvPr>
          <p:cNvSpPr/>
          <p:nvPr/>
        </p:nvSpPr>
        <p:spPr>
          <a:xfrm>
            <a:off x="2601468" y="2423160"/>
            <a:ext cx="219456" cy="219456"/>
          </a:xfrm>
          <a:prstGeom prst="ellipse">
            <a:avLst/>
          </a:prstGeom>
          <a:solidFill>
            <a:srgbClr val="177E89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7">
            <a:extLst>
              <a:ext uri="{FF2B5EF4-FFF2-40B4-BE49-F238E27FC236}">
                <a16:creationId xmlns:a16="http://schemas.microsoft.com/office/drawing/2014/main" id="{710E7D78-4F1C-B082-4E53-0B8891F86F57}"/>
              </a:ext>
            </a:extLst>
          </p:cNvPr>
          <p:cNvSpPr/>
          <p:nvPr/>
        </p:nvSpPr>
        <p:spPr>
          <a:xfrm>
            <a:off x="2386584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NGAY SAU</a:t>
            </a:r>
            <a:endParaRPr lang="en-US" sz="1500" dirty="0"/>
          </a:p>
        </p:txBody>
      </p:sp>
      <p:sp>
        <p:nvSpPr>
          <p:cNvPr id="19" name="Text 8">
            <a:extLst>
              <a:ext uri="{FF2B5EF4-FFF2-40B4-BE49-F238E27FC236}">
                <a16:creationId xmlns:a16="http://schemas.microsoft.com/office/drawing/2014/main" id="{8A44C837-B6A2-4645-1AD4-FDECA06CE7C7}"/>
              </a:ext>
            </a:extLst>
          </p:cNvPr>
          <p:cNvSpPr/>
          <p:nvPr/>
        </p:nvSpPr>
        <p:spPr>
          <a:xfrm>
            <a:off x="2386584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Đánh giá đau (VAS), tai biến tức thì, tình trạng cầm máu.</a:t>
            </a:r>
            <a:endParaRPr lang="en-US" sz="1200" dirty="0"/>
          </a:p>
        </p:txBody>
      </p:sp>
      <p:sp>
        <p:nvSpPr>
          <p:cNvPr id="21" name="Shape 9">
            <a:extLst>
              <a:ext uri="{FF2B5EF4-FFF2-40B4-BE49-F238E27FC236}">
                <a16:creationId xmlns:a16="http://schemas.microsoft.com/office/drawing/2014/main" id="{47D538C0-9F3D-4B54-C3F8-AACA62759A5F}"/>
              </a:ext>
            </a:extLst>
          </p:cNvPr>
          <p:cNvSpPr/>
          <p:nvPr/>
        </p:nvSpPr>
        <p:spPr>
          <a:xfrm>
            <a:off x="4485132" y="2423160"/>
            <a:ext cx="219456" cy="219456"/>
          </a:xfrm>
          <a:prstGeom prst="ellipse">
            <a:avLst/>
          </a:prstGeom>
          <a:solidFill>
            <a:srgbClr val="177E89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BB0ABC67-F83F-7361-EE72-372A1D279E2D}"/>
              </a:ext>
            </a:extLst>
          </p:cNvPr>
          <p:cNvSpPr/>
          <p:nvPr/>
        </p:nvSpPr>
        <p:spPr>
          <a:xfrm>
            <a:off x="4270248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NGÀY 3</a:t>
            </a:r>
            <a:endParaRPr lang="en-US" sz="1500" dirty="0"/>
          </a:p>
        </p:txBody>
      </p:sp>
      <p:sp>
        <p:nvSpPr>
          <p:cNvPr id="25" name="Text 11">
            <a:extLst>
              <a:ext uri="{FF2B5EF4-FFF2-40B4-BE49-F238E27FC236}">
                <a16:creationId xmlns:a16="http://schemas.microsoft.com/office/drawing/2014/main" id="{4053F109-19D5-009D-61A4-701C48325A7D}"/>
              </a:ext>
            </a:extLst>
          </p:cNvPr>
          <p:cNvSpPr/>
          <p:nvPr/>
        </p:nvSpPr>
        <p:spPr>
          <a:xfrm>
            <a:off x="4270248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VAS, chỉ số lành thương WHI, ghi nhận biến cố bất lợi.</a:t>
            </a:r>
            <a:endParaRPr lang="en-US" sz="1200" dirty="0"/>
          </a:p>
        </p:txBody>
      </p:sp>
      <p:sp>
        <p:nvSpPr>
          <p:cNvPr id="27" name="Shape 12">
            <a:extLst>
              <a:ext uri="{FF2B5EF4-FFF2-40B4-BE49-F238E27FC236}">
                <a16:creationId xmlns:a16="http://schemas.microsoft.com/office/drawing/2014/main" id="{425FFD92-9EFC-E0E4-28C9-3D89A15120C3}"/>
              </a:ext>
            </a:extLst>
          </p:cNvPr>
          <p:cNvSpPr/>
          <p:nvPr/>
        </p:nvSpPr>
        <p:spPr>
          <a:xfrm>
            <a:off x="6368796" y="2423160"/>
            <a:ext cx="219456" cy="219456"/>
          </a:xfrm>
          <a:prstGeom prst="ellipse">
            <a:avLst/>
          </a:prstGeom>
          <a:solidFill>
            <a:srgbClr val="177E89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13">
            <a:extLst>
              <a:ext uri="{FF2B5EF4-FFF2-40B4-BE49-F238E27FC236}">
                <a16:creationId xmlns:a16="http://schemas.microsoft.com/office/drawing/2014/main" id="{3640F403-4604-C593-BFB7-56FF1412D2F9}"/>
              </a:ext>
            </a:extLst>
          </p:cNvPr>
          <p:cNvSpPr/>
          <p:nvPr/>
        </p:nvSpPr>
        <p:spPr>
          <a:xfrm>
            <a:off x="6153912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177E89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NGÀY 7</a:t>
            </a:r>
            <a:endParaRPr lang="en-US" sz="1500" dirty="0"/>
          </a:p>
        </p:txBody>
      </p:sp>
      <p:sp>
        <p:nvSpPr>
          <p:cNvPr id="31" name="Text 14">
            <a:extLst>
              <a:ext uri="{FF2B5EF4-FFF2-40B4-BE49-F238E27FC236}">
                <a16:creationId xmlns:a16="http://schemas.microsoft.com/office/drawing/2014/main" id="{1C069F16-9388-4172-6E08-276C02C296A8}"/>
              </a:ext>
            </a:extLst>
          </p:cNvPr>
          <p:cNvSpPr/>
          <p:nvPr/>
        </p:nvSpPr>
        <p:spPr>
          <a:xfrm>
            <a:off x="6153912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VAS, WHI, đánh giá lành thương mô mềm, nhắc vệ sinh răng miệng.</a:t>
            </a:r>
            <a:endParaRPr lang="en-US" sz="1200" dirty="0"/>
          </a:p>
        </p:txBody>
      </p:sp>
      <p:sp>
        <p:nvSpPr>
          <p:cNvPr id="33" name="Shape 15">
            <a:extLst>
              <a:ext uri="{FF2B5EF4-FFF2-40B4-BE49-F238E27FC236}">
                <a16:creationId xmlns:a16="http://schemas.microsoft.com/office/drawing/2014/main" id="{84128FBA-4BD9-D6E3-A538-019B41942C6D}"/>
              </a:ext>
            </a:extLst>
          </p:cNvPr>
          <p:cNvSpPr/>
          <p:nvPr/>
        </p:nvSpPr>
        <p:spPr>
          <a:xfrm>
            <a:off x="8252460" y="2423160"/>
            <a:ext cx="219456" cy="219456"/>
          </a:xfrm>
          <a:prstGeom prst="ellipse">
            <a:avLst/>
          </a:prstGeom>
          <a:solidFill>
            <a:srgbClr val="084C61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 16">
            <a:extLst>
              <a:ext uri="{FF2B5EF4-FFF2-40B4-BE49-F238E27FC236}">
                <a16:creationId xmlns:a16="http://schemas.microsoft.com/office/drawing/2014/main" id="{ADF5A27A-9E4E-B1A2-0AE5-B9DD7704DB3E}"/>
              </a:ext>
            </a:extLst>
          </p:cNvPr>
          <p:cNvSpPr/>
          <p:nvPr/>
        </p:nvSpPr>
        <p:spPr>
          <a:xfrm>
            <a:off x="8037576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 THÁNG</a:t>
            </a:r>
            <a:endParaRPr lang="en-US" sz="1500" dirty="0"/>
          </a:p>
        </p:txBody>
      </p:sp>
      <p:sp>
        <p:nvSpPr>
          <p:cNvPr id="37" name="Text 17">
            <a:extLst>
              <a:ext uri="{FF2B5EF4-FFF2-40B4-BE49-F238E27FC236}">
                <a16:creationId xmlns:a16="http://schemas.microsoft.com/office/drawing/2014/main" id="{5C09EF1B-F1DB-2104-D641-7813DFE0ADEC}"/>
              </a:ext>
            </a:extLst>
          </p:cNvPr>
          <p:cNvSpPr/>
          <p:nvPr/>
        </p:nvSpPr>
        <p:spPr>
          <a:xfrm>
            <a:off x="8037576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PD, CAL, PI, GI, mBI, BOP, độ lung lay; đánh giá đáp ứng điều trị.</a:t>
            </a:r>
            <a:endParaRPr lang="en-US" sz="1200" dirty="0"/>
          </a:p>
        </p:txBody>
      </p:sp>
      <p:sp>
        <p:nvSpPr>
          <p:cNvPr id="39" name="Shape 18">
            <a:extLst>
              <a:ext uri="{FF2B5EF4-FFF2-40B4-BE49-F238E27FC236}">
                <a16:creationId xmlns:a16="http://schemas.microsoft.com/office/drawing/2014/main" id="{D7528A46-6B42-595D-EA83-3D19B0273A2A}"/>
              </a:ext>
            </a:extLst>
          </p:cNvPr>
          <p:cNvSpPr/>
          <p:nvPr/>
        </p:nvSpPr>
        <p:spPr>
          <a:xfrm>
            <a:off x="10136124" y="2423160"/>
            <a:ext cx="219456" cy="219456"/>
          </a:xfrm>
          <a:prstGeom prst="ellipse">
            <a:avLst/>
          </a:prstGeom>
          <a:solidFill>
            <a:srgbClr val="084C61"/>
          </a:solidFill>
          <a:ln w="2540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 19">
            <a:extLst>
              <a:ext uri="{FF2B5EF4-FFF2-40B4-BE49-F238E27FC236}">
                <a16:creationId xmlns:a16="http://schemas.microsoft.com/office/drawing/2014/main" id="{0B9A80A9-6D37-4428-636F-8692152252D8}"/>
              </a:ext>
            </a:extLst>
          </p:cNvPr>
          <p:cNvSpPr/>
          <p:nvPr/>
        </p:nvSpPr>
        <p:spPr>
          <a:xfrm>
            <a:off x="9921240" y="1737360"/>
            <a:ext cx="1828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>
              <a:buNone/>
            </a:pPr>
            <a:r>
              <a:rPr lang="en-US" sz="1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 THÁNG</a:t>
            </a:r>
            <a:endParaRPr lang="en-US" sz="1500" dirty="0"/>
          </a:p>
        </p:txBody>
      </p:sp>
      <p:sp>
        <p:nvSpPr>
          <p:cNvPr id="43" name="Text 20">
            <a:extLst>
              <a:ext uri="{FF2B5EF4-FFF2-40B4-BE49-F238E27FC236}">
                <a16:creationId xmlns:a16="http://schemas.microsoft.com/office/drawing/2014/main" id="{D2C991E8-B70A-2485-0B16-F36DF7F8027B}"/>
              </a:ext>
            </a:extLst>
          </p:cNvPr>
          <p:cNvSpPr/>
          <p:nvPr/>
        </p:nvSpPr>
        <p:spPr>
          <a:xfrm>
            <a:off x="9921240" y="2807208"/>
            <a:ext cx="178308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550"/>
              </a:lnSpc>
              <a:buNone/>
            </a:pPr>
            <a:r>
              <a:rPr lang="en-US" sz="12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Toàn bộ chỉ số nha chu, đường huyết đói và HbA1c; đánh giá kết quả sau cùng.</a:t>
            </a:r>
            <a:endParaRPr lang="en-US" sz="1200" dirty="0"/>
          </a:p>
        </p:txBody>
      </p:sp>
      <p:sp>
        <p:nvSpPr>
          <p:cNvPr id="45" name="Shape 21">
            <a:extLst>
              <a:ext uri="{FF2B5EF4-FFF2-40B4-BE49-F238E27FC236}">
                <a16:creationId xmlns:a16="http://schemas.microsoft.com/office/drawing/2014/main" id="{8055883F-AE74-7B22-48AE-F8C7369A82B5}"/>
              </a:ext>
            </a:extLst>
          </p:cNvPr>
          <p:cNvSpPr/>
          <p:nvPr/>
        </p:nvSpPr>
        <p:spPr>
          <a:xfrm>
            <a:off x="548640" y="5074920"/>
            <a:ext cx="11109960" cy="1143000"/>
          </a:xfrm>
          <a:prstGeom prst="roundRect">
            <a:avLst>
              <a:gd name="adj" fmla="val 4800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7" name="Text 22">
            <a:extLst>
              <a:ext uri="{FF2B5EF4-FFF2-40B4-BE49-F238E27FC236}">
                <a16:creationId xmlns:a16="http://schemas.microsoft.com/office/drawing/2014/main" id="{A87162ED-B264-CCAE-762C-7D56F63BFCE0}"/>
              </a:ext>
            </a:extLst>
          </p:cNvPr>
          <p:cNvSpPr/>
          <p:nvPr/>
        </p:nvSpPr>
        <p:spPr>
          <a:xfrm>
            <a:off x="914400" y="5212080"/>
            <a:ext cx="10424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ts val="1800"/>
              </a:lnSpc>
              <a:buNone/>
            </a:pPr>
            <a:r>
              <a:rPr lang="en-US" sz="13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Tiêu chí đánh giá kết quả điều trị:  </a:t>
            </a:r>
            <a:r>
              <a:rPr lang="en-US" sz="13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Mức giảm độ sâu túi và tăng bám dính lâm sàng, tỷ lệ vị trí BOP âm tính, cải thiện các chỉ số vệ sinh – viêm tại thời điểm 1 tháng và 3 tháng, so sánh giữa hai nhóm.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2497231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1539240" y="512063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THIẾT BỊ Y TẾ SỬ DỤNG TRONG NGHIÊN CỨU</a:t>
            </a:r>
            <a:endParaRPr lang="en-US" sz="2500" dirty="0"/>
          </a:p>
        </p:txBody>
      </p:sp>
      <p:sp>
        <p:nvSpPr>
          <p:cNvPr id="8" name="Text 6"/>
          <p:cNvSpPr/>
          <p:nvPr/>
        </p:nvSpPr>
        <p:spPr>
          <a:xfrm>
            <a:off x="4617720" y="1234440"/>
            <a:ext cx="7040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6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LASER DIODE BIOLASE EPIC X — THIẾT BỊ CHÍNH CỦA NGHIÊN CỨU</a:t>
            </a:r>
            <a:endParaRPr lang="en-US" sz="12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28278"/>
              </p:ext>
            </p:extLst>
          </p:nvPr>
        </p:nvGraphicFramePr>
        <p:xfrm>
          <a:off x="4617720" y="1572768"/>
          <a:ext cx="7040880" cy="2725928"/>
        </p:xfrm>
        <a:graphic>
          <a:graphicData uri="http://schemas.openxmlformats.org/drawingml/2006/table">
            <a:tbl>
              <a:tblPr/>
              <a:tblGrid>
                <a:gridCol w="214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2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Tên – model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Máy laser Diode Epic X –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loại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IV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Hãng – nước sản xuất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Biolase Inc., Hoa Kỳ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Tiêu chuẩn kỹ thuật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Bước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sóng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940 nm ; công suất tối đa 10 W; chế độ liên tục và xung; sợi quang dùng một lần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Đường</a:t>
                      </a: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</a:t>
                      </a: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kính</a:t>
                      </a: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</a:t>
                      </a: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đầu</a:t>
                      </a: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tip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200 µm, 300 µm, 400 µm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Độ</a:t>
                      </a: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</a:t>
                      </a: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dài</a:t>
                      </a: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</a:t>
                      </a:r>
                      <a:r>
                        <a:rPr lang="en-US" sz="1050" b="1" dirty="0" err="1">
                          <a:solidFill>
                            <a:srgbClr val="084C61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xung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0,01ms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 -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charset="0"/>
                          <a:cs typeface="Calibri" pitchFamily="34" charset="-120"/>
                        </a:rPr>
                        <a:t>20ms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Tip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E3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,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được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kích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hoạt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(Initiated tip)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Nguồn thiết bị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Thiết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bị của Bệnh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viện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548640" y="5120640"/>
            <a:ext cx="3520440" cy="1188720"/>
          </a:xfrm>
          <a:prstGeom prst="roundRect">
            <a:avLst>
              <a:gd name="adj" fmla="val 461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804672" y="5230368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Máy siêu âm NSK Varios 570</a:t>
            </a:r>
            <a:endParaRPr lang="en-US" sz="1250" dirty="0"/>
          </a:p>
        </p:txBody>
      </p:sp>
      <p:sp>
        <p:nvSpPr>
          <p:cNvPr id="12" name="Text 9"/>
          <p:cNvSpPr/>
          <p:nvPr/>
        </p:nvSpPr>
        <p:spPr>
          <a:xfrm>
            <a:off x="804672" y="5550408"/>
            <a:ext cx="3063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Đầu chuyên dụng nha chu. Thiết bị của Bệnh viện, trong danh mục đã trang bị.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315968" y="5120640"/>
            <a:ext cx="3520440" cy="1188720"/>
          </a:xfrm>
          <a:prstGeom prst="roundRect">
            <a:avLst>
              <a:gd name="adj" fmla="val 461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4572000" y="5230368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Bộ curette Gracey</a:t>
            </a:r>
            <a:endParaRPr lang="en-US" sz="1250" dirty="0"/>
          </a:p>
        </p:txBody>
      </p:sp>
      <p:sp>
        <p:nvSpPr>
          <p:cNvPr id="15" name="Text 12"/>
          <p:cNvSpPr/>
          <p:nvPr/>
        </p:nvSpPr>
        <p:spPr>
          <a:xfrm>
            <a:off x="4572000" y="5550408"/>
            <a:ext cx="3063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Bộ dụng cụ xử lý mặt gốc răng, tiệt trùng theo quy trình của Bệnh viện.</a:t>
            </a:r>
            <a:endParaRPr lang="en-US" sz="1100" dirty="0"/>
          </a:p>
        </p:txBody>
      </p:sp>
      <p:sp>
        <p:nvSpPr>
          <p:cNvPr id="16" name="Shape 13"/>
          <p:cNvSpPr/>
          <p:nvPr/>
        </p:nvSpPr>
        <p:spPr>
          <a:xfrm>
            <a:off x="8083296" y="5120640"/>
            <a:ext cx="3520440" cy="1188720"/>
          </a:xfrm>
          <a:prstGeom prst="roundRect">
            <a:avLst>
              <a:gd name="adj" fmla="val 4615"/>
            </a:avLst>
          </a:prstGeom>
          <a:solidFill>
            <a:srgbClr val="F7FAFA"/>
          </a:solidFill>
          <a:ln w="12700">
            <a:solidFill>
              <a:srgbClr val="F7FAF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8339328" y="5230368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84C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Bộ khám nha chu</a:t>
            </a:r>
            <a:endParaRPr lang="en-US" sz="1250" dirty="0"/>
          </a:p>
        </p:txBody>
      </p:sp>
      <p:sp>
        <p:nvSpPr>
          <p:cNvPr id="18" name="Text 15"/>
          <p:cNvSpPr/>
          <p:nvPr/>
        </p:nvSpPr>
        <p:spPr>
          <a:xfrm>
            <a:off x="8339328" y="5550408"/>
            <a:ext cx="3063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1450"/>
              </a:lnSpc>
              <a:buNone/>
            </a:pPr>
            <a:r>
              <a:rPr lang="en-US" sz="110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Cây đo túi Williams, gương, thám trâm; định chuẩn trước thu thập.</a:t>
            </a:r>
            <a:endParaRPr lang="en-US" sz="1100" dirty="0"/>
          </a:p>
        </p:txBody>
      </p:sp>
      <p:pic>
        <p:nvPicPr>
          <p:cNvPr id="19" name="Picture 18" descr="Diode Laser for Dentists - Epic X | BIOLASE">
            <a:extLst>
              <a:ext uri="{FF2B5EF4-FFF2-40B4-BE49-F238E27FC236}">
                <a16:creationId xmlns:a16="http://schemas.microsoft.com/office/drawing/2014/main" id="{64D9E6C3-EE93-BDB7-96CC-03A5F5612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229" y="1527049"/>
            <a:ext cx="2893325" cy="290779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65760"/>
            <a:ext cx="6858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1234440" y="525780"/>
            <a:ext cx="104241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b="1" dirty="0">
                <a:solidFill>
                  <a:srgbClr val="084C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THUỐC VÀ VẬT LIỆU SỬ DỤNG</a:t>
            </a:r>
            <a:endParaRPr lang="en-US" sz="2500" dirty="0"/>
          </a:p>
        </p:txBody>
      </p:sp>
      <p:sp>
        <p:nvSpPr>
          <p:cNvPr id="4" name="Text 2"/>
          <p:cNvSpPr/>
          <p:nvPr/>
        </p:nvSpPr>
        <p:spPr>
          <a:xfrm>
            <a:off x="548640" y="1188720"/>
            <a:ext cx="11109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i="1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Toàn bộ thuốc và vật liệu đều thuộc danh mục đang sử dụng tại Bệnh viện; phần nào mang từ ngoài vào được ghi rõ ở cột cuối và có hồ sơ đính kèm.</a:t>
            </a:r>
            <a:endParaRPr lang="en-US" sz="135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113480"/>
              </p:ext>
            </p:extLst>
          </p:nvPr>
        </p:nvGraphicFramePr>
        <p:xfrm>
          <a:off x="548640" y="1645920"/>
          <a:ext cx="11109960" cy="2743200"/>
        </p:xfrm>
        <a:graphic>
          <a:graphicData uri="http://schemas.openxmlformats.org/drawingml/2006/table">
            <a:tbl>
              <a:tblPr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66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TT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Tên thuốc / vật liệu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Hoạt chất – hàm lượng, quy cách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Số đăng ký lưu hành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Nhà sản xuất / cung cấp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Nguồn cung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4C6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Gel gây tê bề mặt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Benzocain 5%, dạng gel bôi niêm mạc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☐ BV  ☐ Ngoài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Thuốc tê tại chỗ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Lidocain 2% có adrenalin 1:100.000, ống tiêm nha khoa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☐ BV  ☐ Ngoài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Dung dịch bơm rửa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Natri clorid 0,9%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☐ BV  ☐ Ngoài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Sợi quang laser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Đầu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sợi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quang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 </a:t>
                      </a:r>
                      <a:r>
                        <a:rPr lang="en-US" sz="1050" dirty="0" err="1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200µm</a:t>
                      </a: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, vô trùng, dùng một lần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☐ BV  ☐ Ngoài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b="1" dirty="0">
                          <a:solidFill>
                            <a:srgbClr val="084C61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Vật tư tiêu hao khác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Đầu siêu âm nha chu, kim tê, gòn, gạc, găng, kính bảo hộ laser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………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050" dirty="0">
                          <a:solidFill>
                            <a:srgbClr val="4A5A5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☐ BV  ☐ Ngoài</a:t>
                      </a:r>
                      <a:endParaRPr lang="en-US" sz="10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50800" marR="50800" marT="50800" marB="50800" anchor="ctr">
                    <a:lnL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E9E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4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Shape 3"/>
          <p:cNvSpPr/>
          <p:nvPr/>
        </p:nvSpPr>
        <p:spPr>
          <a:xfrm>
            <a:off x="548640" y="4983480"/>
            <a:ext cx="5394960" cy="1298448"/>
          </a:xfrm>
          <a:prstGeom prst="roundRect">
            <a:avLst>
              <a:gd name="adj" fmla="val 4225"/>
            </a:avLst>
          </a:prstGeom>
          <a:solidFill>
            <a:srgbClr val="FBEEEC"/>
          </a:solidFill>
          <a:ln w="12700">
            <a:solidFill>
              <a:srgbClr val="FBEEEC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868680" y="510235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60" dirty="0">
                <a:solidFill>
                  <a:srgbClr val="C144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HỒ SƠ ĐÍNH KÈM TRÌNH HỘI ĐỒNG</a:t>
            </a:r>
            <a:endParaRPr lang="en-US" sz="1150" dirty="0"/>
          </a:p>
        </p:txBody>
      </p:sp>
      <p:sp>
        <p:nvSpPr>
          <p:cNvPr id="8" name="Text 5"/>
          <p:cNvSpPr/>
          <p:nvPr/>
        </p:nvSpPr>
        <p:spPr>
          <a:xfrm>
            <a:off x="868680" y="5413248"/>
            <a:ext cx="4800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Bản sao giấy phép lưu hành / số đăng ký của thuốc và thiết bị.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Catalogue tiêu chuẩn kỹ thuật, thông tin nhà cung cấp.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6B3B3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Hình ảnh thiết bị, nhãn thuốc và vật tư sử dụng.</a:t>
            </a:r>
            <a:endParaRPr lang="en-US" sz="1150" dirty="0"/>
          </a:p>
        </p:txBody>
      </p:sp>
      <p:sp>
        <p:nvSpPr>
          <p:cNvPr id="9" name="Shape 6"/>
          <p:cNvSpPr/>
          <p:nvPr/>
        </p:nvSpPr>
        <p:spPr>
          <a:xfrm>
            <a:off x="6263640" y="4983480"/>
            <a:ext cx="5394960" cy="1298448"/>
          </a:xfrm>
          <a:prstGeom prst="roundRect">
            <a:avLst>
              <a:gd name="adj" fmla="val 4225"/>
            </a:avLst>
          </a:prstGeom>
          <a:solidFill>
            <a:srgbClr val="EEF4F5"/>
          </a:solidFill>
          <a:ln w="12700">
            <a:solidFill>
              <a:srgbClr val="EEF4F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7"/>
          <p:cNvSpPr/>
          <p:nvPr/>
        </p:nvSpPr>
        <p:spPr>
          <a:xfrm>
            <a:off x="6583680" y="510235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kern="0" spc="60" dirty="0">
                <a:solidFill>
                  <a:srgbClr val="177E8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TOÀN KHI SỬ DỤNG LASER</a:t>
            </a:r>
            <a:endParaRPr lang="en-US" sz="1150" dirty="0"/>
          </a:p>
        </p:txBody>
      </p:sp>
      <p:sp>
        <p:nvSpPr>
          <p:cNvPr id="11" name="Text 8"/>
          <p:cNvSpPr/>
          <p:nvPr/>
        </p:nvSpPr>
        <p:spPr>
          <a:xfrm>
            <a:off x="6583680" y="5413248"/>
            <a:ext cx="4800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Kính bảo hộ đúng bước sóng cho bác sĩ, phụ tá và bệnh nhân.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Biển cảnh báo và kiểm soát người ra vào phòng khi vận hành.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4A5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Người vận hành được đào tạo, tuân thủ hướng dẫn nhà sản xuất.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rgbClr val="000000"/>
      </a:dk1>
      <a:lt1>
        <a:srgbClr val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2551</Words>
  <Application>Microsoft Office PowerPoint</Application>
  <PresentationFormat>Widescreen</PresentationFormat>
  <Paragraphs>257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Times New Roman</vt:lpstr>
      <vt:lpstr>Gill Sans</vt:lpstr>
      <vt:lpstr>Cambria</vt:lpstr>
      <vt:lpstr>Noto Sans Symbols</vt:lpstr>
      <vt:lpstr>Arial</vt:lpstr>
      <vt:lpstr>Calibri</vt:lpstr>
      <vt:lpstr>DividendVTI</vt:lpstr>
      <vt:lpstr>Nghiên cứu kết quả điều trị không phẫu thuật có hỗ trợ laser Diode 940 nm ở bệnh nhân đái tháo đường típ 2 so với bệnh nhân không đái tháo đường tại Bệnh viện Răng Hàm Mặt Thành phố Hồ Chí Minh năm 2026 – 2027 </vt:lpstr>
      <vt:lpstr>NỘI DUNG</vt:lpstr>
      <vt:lpstr>I. MỤC TIÊU NGHIÊN CỨU</vt:lpstr>
      <vt:lpstr>II. PHƯƠNG PHÁP NGHIÊN CỨU</vt:lpstr>
      <vt:lpstr>III. QUY TRÌNH KỸ THUẬT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IV. QUY TRÌNH THU THẬP DỮ LIỆU TẠI BỆNH VIỆN</vt:lpstr>
      <vt:lpstr>PowerPoint Presentation</vt:lpstr>
      <vt:lpstr>CHÂN THÀNH CẢM ƠN SỰ THEO DÕI CỦA QUÝ HỘI ĐỒNG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Nguyen Quoc Thang</dc:creator>
  <cp:lastModifiedBy>KieuGiangCS2</cp:lastModifiedBy>
  <cp:revision>5</cp:revision>
  <dcterms:created xsi:type="dcterms:W3CDTF">2025-03-25T05:08:18Z</dcterms:created>
  <dcterms:modified xsi:type="dcterms:W3CDTF">2026-08-07T09:18:47Z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